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86" r:id="rId2"/>
    <p:sldId id="304" r:id="rId3"/>
    <p:sldId id="291" r:id="rId4"/>
    <p:sldId id="293" r:id="rId5"/>
    <p:sldId id="298" r:id="rId6"/>
    <p:sldId id="299" r:id="rId7"/>
    <p:sldId id="300" r:id="rId8"/>
    <p:sldId id="301" r:id="rId9"/>
    <p:sldId id="296" r:id="rId10"/>
    <p:sldId id="297" r:id="rId11"/>
    <p:sldId id="302" r:id="rId12"/>
    <p:sldId id="305" r:id="rId13"/>
    <p:sldId id="295" r:id="rId14"/>
    <p:sldId id="309" r:id="rId15"/>
    <p:sldId id="310" r:id="rId16"/>
    <p:sldId id="307" r:id="rId17"/>
    <p:sldId id="308" r:id="rId18"/>
    <p:sldId id="311" r:id="rId19"/>
    <p:sldId id="312" r:id="rId20"/>
    <p:sldId id="30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62F5DA-71AD-B345-B77C-870203E97076}">
          <p14:sldIdLst>
            <p14:sldId id="286"/>
            <p14:sldId id="304"/>
            <p14:sldId id="291"/>
            <p14:sldId id="293"/>
            <p14:sldId id="298"/>
            <p14:sldId id="299"/>
            <p14:sldId id="300"/>
            <p14:sldId id="301"/>
            <p14:sldId id="296"/>
            <p14:sldId id="297"/>
            <p14:sldId id="302"/>
            <p14:sldId id="305"/>
          </p14:sldIdLst>
        </p14:section>
        <p14:section name="Testing" id="{2F898CE2-3CAE-BB48-9EAE-081A255B4338}">
          <p14:sldIdLst>
            <p14:sldId id="295"/>
            <p14:sldId id="309"/>
            <p14:sldId id="310"/>
            <p14:sldId id="307"/>
            <p14:sldId id="308"/>
            <p14:sldId id="311"/>
            <p14:sldId id="312"/>
          </p14:sldIdLst>
        </p14:section>
        <p14:section name="Image Processing" id="{D5B6015A-56CA-114D-827A-D2C03EB4899A}">
          <p14:sldIdLst>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6"/>
    <a:srgbClr val="A1A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4" autoAdjust="0"/>
    <p:restoredTop sz="93946" autoAdjust="0"/>
  </p:normalViewPr>
  <p:slideViewPr>
    <p:cSldViewPr snapToGrid="0" snapToObjects="1">
      <p:cViewPr varScale="1">
        <p:scale>
          <a:sx n="95" d="100"/>
          <a:sy n="95" d="100"/>
        </p:scale>
        <p:origin x="208"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E5DE4-6D00-8B49-A0D0-19A821ED3914}" type="datetimeFigureOut">
              <a:rPr lang="en-US" smtClean="0"/>
              <a:t>6/2/21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0B2D0B-DDEC-EE45-B9BC-7386BFED9CF3}" type="slidenum">
              <a:rPr lang="en-US" smtClean="0"/>
              <a:t>‹#›</a:t>
            </a:fld>
            <a:endParaRPr lang="en-US"/>
          </a:p>
        </p:txBody>
      </p:sp>
    </p:spTree>
    <p:extLst>
      <p:ext uri="{BB962C8B-B14F-4D97-AF65-F5344CB8AC3E}">
        <p14:creationId xmlns:p14="http://schemas.microsoft.com/office/powerpoint/2010/main" val="1021586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I’m Laura Gonzalez</a:t>
            </a:r>
            <a:r>
              <a:rPr lang="en-GB" baseline="0" dirty="0"/>
              <a:t> and I’m going to present the progress of my mini-project, called “The effect of texture on the stress and strain localisation during aluminium sheets bending”, which is being supervised by Joseph Robson and Joao Fonseca</a:t>
            </a:r>
            <a:endParaRPr lang="en-GB" dirty="0"/>
          </a:p>
        </p:txBody>
      </p:sp>
      <p:sp>
        <p:nvSpPr>
          <p:cNvPr id="4" name="Slide Number Placeholder 3"/>
          <p:cNvSpPr>
            <a:spLocks noGrp="1"/>
          </p:cNvSpPr>
          <p:nvPr>
            <p:ph type="sldNum" sz="quarter" idx="10"/>
          </p:nvPr>
        </p:nvSpPr>
        <p:spPr/>
        <p:txBody>
          <a:bodyPr/>
          <a:lstStyle/>
          <a:p>
            <a:fld id="{900B2D0B-DDEC-EE45-B9BC-7386BFED9CF3}" type="slidenum">
              <a:rPr lang="en-US" smtClean="0"/>
              <a:t>1</a:t>
            </a:fld>
            <a:endParaRPr lang="en-US"/>
          </a:p>
        </p:txBody>
      </p:sp>
    </p:spTree>
    <p:extLst>
      <p:ext uri="{BB962C8B-B14F-4D97-AF65-F5344CB8AC3E}">
        <p14:creationId xmlns:p14="http://schemas.microsoft.com/office/powerpoint/2010/main" val="472564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10</a:t>
            </a:fld>
            <a:endParaRPr lang="en-US"/>
          </a:p>
        </p:txBody>
      </p:sp>
    </p:spTree>
    <p:extLst>
      <p:ext uri="{BB962C8B-B14F-4D97-AF65-F5344CB8AC3E}">
        <p14:creationId xmlns:p14="http://schemas.microsoft.com/office/powerpoint/2010/main" val="2690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11</a:t>
            </a:fld>
            <a:endParaRPr lang="en-US"/>
          </a:p>
        </p:txBody>
      </p:sp>
    </p:spTree>
    <p:extLst>
      <p:ext uri="{BB962C8B-B14F-4D97-AF65-F5344CB8AC3E}">
        <p14:creationId xmlns:p14="http://schemas.microsoft.com/office/powerpoint/2010/main" val="642969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Testing is a crucial part of python programming , </a:t>
            </a:r>
            <a:r>
              <a:rPr lang="en-GB" sz="1200" b="0" i="0" kern="1200" dirty="0" err="1">
                <a:solidFill>
                  <a:schemeClr val="tx1"/>
                </a:solidFill>
                <a:effectLst/>
                <a:latin typeface="+mn-lt"/>
                <a:ea typeface="+mn-ea"/>
                <a:cs typeface="+mn-cs"/>
              </a:rPr>
              <a:t>expecially</a:t>
            </a:r>
            <a:r>
              <a:rPr lang="en-GB" sz="1200" b="0" i="0" kern="1200" dirty="0">
                <a:solidFill>
                  <a:schemeClr val="tx1"/>
                </a:solidFill>
                <a:effectLst/>
                <a:latin typeface="+mn-lt"/>
                <a:ea typeface="+mn-ea"/>
                <a:cs typeface="+mn-cs"/>
              </a:rPr>
              <a:t> when the program is going to be used by or modified by other people.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unit test checks a small component in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An integration test checks that components in your application operate with each other.</a:t>
            </a:r>
          </a:p>
          <a:p>
            <a:r>
              <a:rPr lang="en-GB" sz="1200" b="0" i="0" kern="1200" dirty="0">
                <a:solidFill>
                  <a:schemeClr val="tx1"/>
                </a:solidFill>
                <a:effectLst/>
                <a:latin typeface="+mn-lt"/>
                <a:ea typeface="+mn-ea"/>
                <a:cs typeface="+mn-cs"/>
              </a:rPr>
              <a:t>cation.</a:t>
            </a:r>
          </a:p>
        </p:txBody>
      </p:sp>
      <p:sp>
        <p:nvSpPr>
          <p:cNvPr id="4" name="Slide Number Placeholder 3"/>
          <p:cNvSpPr>
            <a:spLocks noGrp="1"/>
          </p:cNvSpPr>
          <p:nvPr>
            <p:ph type="sldNum" sz="quarter" idx="10"/>
          </p:nvPr>
        </p:nvSpPr>
        <p:spPr/>
        <p:txBody>
          <a:bodyPr/>
          <a:lstStyle/>
          <a:p>
            <a:fld id="{900B2D0B-DDEC-EE45-B9BC-7386BFED9CF3}" type="slidenum">
              <a:rPr lang="en-US" smtClean="0"/>
              <a:t>13</a:t>
            </a:fld>
            <a:endParaRPr lang="en-US"/>
          </a:p>
        </p:txBody>
      </p:sp>
    </p:spTree>
    <p:extLst>
      <p:ext uri="{BB962C8B-B14F-4D97-AF65-F5344CB8AC3E}">
        <p14:creationId xmlns:p14="http://schemas.microsoft.com/office/powerpoint/2010/main" val="2750226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CHoo</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unit test checks a small component in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An integration test checks that components in your application operate with each other.</a:t>
            </a:r>
          </a:p>
          <a:p>
            <a:r>
              <a:rPr lang="en-GB" sz="1200" b="0" i="0" kern="1200" dirty="0">
                <a:solidFill>
                  <a:schemeClr val="tx1"/>
                </a:solidFill>
                <a:effectLst/>
                <a:latin typeface="+mn-lt"/>
                <a:ea typeface="+mn-ea"/>
                <a:cs typeface="+mn-cs"/>
              </a:rPr>
              <a:t>cation.</a:t>
            </a:r>
          </a:p>
        </p:txBody>
      </p:sp>
      <p:sp>
        <p:nvSpPr>
          <p:cNvPr id="4" name="Slide Number Placeholder 3"/>
          <p:cNvSpPr>
            <a:spLocks noGrp="1"/>
          </p:cNvSpPr>
          <p:nvPr>
            <p:ph type="sldNum" sz="quarter" idx="10"/>
          </p:nvPr>
        </p:nvSpPr>
        <p:spPr/>
        <p:txBody>
          <a:bodyPr/>
          <a:lstStyle/>
          <a:p>
            <a:fld id="{900B2D0B-DDEC-EE45-B9BC-7386BFED9CF3}" type="slidenum">
              <a:rPr lang="en-US" smtClean="0"/>
              <a:t>14</a:t>
            </a:fld>
            <a:endParaRPr lang="en-US"/>
          </a:p>
        </p:txBody>
      </p:sp>
    </p:spTree>
    <p:extLst>
      <p:ext uri="{BB962C8B-B14F-4D97-AF65-F5344CB8AC3E}">
        <p14:creationId xmlns:p14="http://schemas.microsoft.com/office/powerpoint/2010/main" val="2386135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0B2D0B-DDEC-EE45-B9BC-7386BFED9CF3}" type="slidenum">
              <a:rPr lang="en-US" smtClean="0"/>
              <a:t>15</a:t>
            </a:fld>
            <a:endParaRPr lang="en-US"/>
          </a:p>
        </p:txBody>
      </p:sp>
    </p:spTree>
    <p:extLst>
      <p:ext uri="{BB962C8B-B14F-4D97-AF65-F5344CB8AC3E}">
        <p14:creationId xmlns:p14="http://schemas.microsoft.com/office/powerpoint/2010/main" val="1690494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Similarity to known output by using a threshold value </a:t>
            </a:r>
          </a:p>
        </p:txBody>
      </p:sp>
      <p:sp>
        <p:nvSpPr>
          <p:cNvPr id="4" name="Slide Number Placeholder 3"/>
          <p:cNvSpPr>
            <a:spLocks noGrp="1"/>
          </p:cNvSpPr>
          <p:nvPr>
            <p:ph type="sldNum" sz="quarter" idx="5"/>
          </p:nvPr>
        </p:nvSpPr>
        <p:spPr/>
        <p:txBody>
          <a:bodyPr/>
          <a:lstStyle/>
          <a:p>
            <a:fld id="{900B2D0B-DDEC-EE45-B9BC-7386BFED9CF3}" type="slidenum">
              <a:rPr lang="en-US" smtClean="0"/>
              <a:t>17</a:t>
            </a:fld>
            <a:endParaRPr lang="en-US"/>
          </a:p>
        </p:txBody>
      </p:sp>
    </p:spTree>
    <p:extLst>
      <p:ext uri="{BB962C8B-B14F-4D97-AF65-F5344CB8AC3E}">
        <p14:creationId xmlns:p14="http://schemas.microsoft.com/office/powerpoint/2010/main" val="4122234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0B2D0B-DDEC-EE45-B9BC-7386BFED9CF3}" type="slidenum">
              <a:rPr lang="en-US" smtClean="0"/>
              <a:t>18</a:t>
            </a:fld>
            <a:endParaRPr lang="en-US"/>
          </a:p>
        </p:txBody>
      </p:sp>
    </p:spTree>
    <p:extLst>
      <p:ext uri="{BB962C8B-B14F-4D97-AF65-F5344CB8AC3E}">
        <p14:creationId xmlns:p14="http://schemas.microsoft.com/office/powerpoint/2010/main" val="2615941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20</a:t>
            </a:fld>
            <a:endParaRPr lang="en-US"/>
          </a:p>
        </p:txBody>
      </p:sp>
    </p:spTree>
    <p:extLst>
      <p:ext uri="{BB962C8B-B14F-4D97-AF65-F5344CB8AC3E}">
        <p14:creationId xmlns:p14="http://schemas.microsoft.com/office/powerpoint/2010/main" val="2150528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2</a:t>
            </a:fld>
            <a:endParaRPr lang="en-US"/>
          </a:p>
        </p:txBody>
      </p:sp>
    </p:spTree>
    <p:extLst>
      <p:ext uri="{BB962C8B-B14F-4D97-AF65-F5344CB8AC3E}">
        <p14:creationId xmlns:p14="http://schemas.microsoft.com/office/powerpoint/2010/main" val="2019378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3</a:t>
            </a:fld>
            <a:endParaRPr lang="en-US"/>
          </a:p>
        </p:txBody>
      </p:sp>
    </p:spTree>
    <p:extLst>
      <p:ext uri="{BB962C8B-B14F-4D97-AF65-F5344CB8AC3E}">
        <p14:creationId xmlns:p14="http://schemas.microsoft.com/office/powerpoint/2010/main" val="1794799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4</a:t>
            </a:fld>
            <a:endParaRPr lang="en-US"/>
          </a:p>
        </p:txBody>
      </p:sp>
    </p:spTree>
    <p:extLst>
      <p:ext uri="{BB962C8B-B14F-4D97-AF65-F5344CB8AC3E}">
        <p14:creationId xmlns:p14="http://schemas.microsoft.com/office/powerpoint/2010/main" val="139893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5</a:t>
            </a:fld>
            <a:endParaRPr lang="en-US"/>
          </a:p>
        </p:txBody>
      </p:sp>
    </p:spTree>
    <p:extLst>
      <p:ext uri="{BB962C8B-B14F-4D97-AF65-F5344CB8AC3E}">
        <p14:creationId xmlns:p14="http://schemas.microsoft.com/office/powerpoint/2010/main" val="353131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6</a:t>
            </a:fld>
            <a:endParaRPr lang="en-US"/>
          </a:p>
        </p:txBody>
      </p:sp>
    </p:spTree>
    <p:extLst>
      <p:ext uri="{BB962C8B-B14F-4D97-AF65-F5344CB8AC3E}">
        <p14:creationId xmlns:p14="http://schemas.microsoft.com/office/powerpoint/2010/main" val="1706054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7</a:t>
            </a:fld>
            <a:endParaRPr lang="en-US"/>
          </a:p>
        </p:txBody>
      </p:sp>
    </p:spTree>
    <p:extLst>
      <p:ext uri="{BB962C8B-B14F-4D97-AF65-F5344CB8AC3E}">
        <p14:creationId xmlns:p14="http://schemas.microsoft.com/office/powerpoint/2010/main" val="916187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8</a:t>
            </a:fld>
            <a:endParaRPr lang="en-US"/>
          </a:p>
        </p:txBody>
      </p:sp>
    </p:spTree>
    <p:extLst>
      <p:ext uri="{BB962C8B-B14F-4D97-AF65-F5344CB8AC3E}">
        <p14:creationId xmlns:p14="http://schemas.microsoft.com/office/powerpoint/2010/main" val="2710352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9</a:t>
            </a:fld>
            <a:endParaRPr lang="en-US"/>
          </a:p>
        </p:txBody>
      </p:sp>
    </p:spTree>
    <p:extLst>
      <p:ext uri="{BB962C8B-B14F-4D97-AF65-F5344CB8AC3E}">
        <p14:creationId xmlns:p14="http://schemas.microsoft.com/office/powerpoint/2010/main" val="1938970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GIF"/><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640287"/>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hasCustomPrompt="1"/>
          </p:nvPr>
        </p:nvSpPr>
        <p:spPr>
          <a:xfrm>
            <a:off x="1523999" y="4336402"/>
            <a:ext cx="9144000" cy="448643"/>
          </a:xfrm>
        </p:spPr>
        <p:txBody>
          <a:bodyPr>
            <a:normAutofit/>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and Affiliations</a:t>
            </a:r>
          </a:p>
        </p:txBody>
      </p:sp>
      <p:sp>
        <p:nvSpPr>
          <p:cNvPr id="16" name="Rectangle 15"/>
          <p:cNvSpPr/>
          <p:nvPr userDrawn="1"/>
        </p:nvSpPr>
        <p:spPr>
          <a:xfrm>
            <a:off x="0" y="358126"/>
            <a:ext cx="12192000" cy="3368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1670631" y="4785045"/>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1533081" y="245492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10668000" y="1734222"/>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9590650" y="840385"/>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964" y="826688"/>
            <a:ext cx="2572071" cy="813599"/>
          </a:xfrm>
          <a:prstGeom prst="rect">
            <a:avLst/>
          </a:prstGeom>
        </p:spPr>
      </p:pic>
    </p:spTree>
    <p:extLst>
      <p:ext uri="{BB962C8B-B14F-4D97-AF65-F5344CB8AC3E}">
        <p14:creationId xmlns:p14="http://schemas.microsoft.com/office/powerpoint/2010/main" val="80999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p:bg>
      <p:bgPr>
        <a:solidFill>
          <a:schemeClr val="accent3"/>
        </a:solidFill>
        <a:effectLst/>
      </p:bgPr>
    </p:bg>
    <p:spTree>
      <p:nvGrpSpPr>
        <p:cNvPr id="1" name=""/>
        <p:cNvGrpSpPr/>
        <p:nvPr/>
      </p:nvGrpSpPr>
      <p:grpSpPr>
        <a:xfrm>
          <a:off x="0" y="0"/>
          <a:ext cx="0" cy="0"/>
          <a:chOff x="0" y="0"/>
          <a:chExt cx="0" cy="0"/>
        </a:xfrm>
      </p:grpSpPr>
      <p:sp>
        <p:nvSpPr>
          <p:cNvPr id="14" name="Oval 13"/>
          <p:cNvSpPr/>
          <p:nvPr userDrawn="1"/>
        </p:nvSpPr>
        <p:spPr>
          <a:xfrm>
            <a:off x="9242044" y="797921"/>
            <a:ext cx="2152464" cy="2152464"/>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userDrawn="1"/>
        </p:nvPicPr>
        <p:blipFill rotWithShape="1">
          <a:blip r:embed="rId2">
            <a:extLst>
              <a:ext uri="{28A0092B-C50C-407E-A947-70E740481C1C}">
                <a14:useLocalDpi xmlns:a14="http://schemas.microsoft.com/office/drawing/2010/main" val="0"/>
              </a:ext>
            </a:extLst>
          </a:blip>
          <a:srcRect l="3223" t="8434" r="27648" b="13518"/>
          <a:stretch/>
        </p:blipFill>
        <p:spPr>
          <a:xfrm>
            <a:off x="9754055" y="1055085"/>
            <a:ext cx="1183859" cy="540000"/>
          </a:xfrm>
          <a:prstGeom prst="rect">
            <a:avLst/>
          </a:prstGeom>
        </p:spPr>
      </p:pic>
      <p:sp>
        <p:nvSpPr>
          <p:cNvPr id="2" name="Title 1"/>
          <p:cNvSpPr>
            <a:spLocks noGrp="1"/>
          </p:cNvSpPr>
          <p:nvPr>
            <p:ph type="ctrTitle"/>
          </p:nvPr>
        </p:nvSpPr>
        <p:spPr>
          <a:xfrm>
            <a:off x="1524000" y="2298840"/>
            <a:ext cx="9144000" cy="2387600"/>
          </a:xfrm>
        </p:spPr>
        <p:txBody>
          <a:bodyPr anchor="b"/>
          <a:lstStyle>
            <a:lvl1pPr algn="ctr">
              <a:defRPr sz="6000"/>
            </a:lvl1pPr>
          </a:lstStyle>
          <a:p>
            <a:r>
              <a:rPr lang="en-US"/>
              <a:t>Click to edit Master title style</a:t>
            </a:r>
            <a:endParaRPr lang="en-US" dirty="0"/>
          </a:p>
        </p:txBody>
      </p:sp>
      <p:sp>
        <p:nvSpPr>
          <p:cNvPr id="16" name="Rectangle 15"/>
          <p:cNvSpPr/>
          <p:nvPr userDrawn="1"/>
        </p:nvSpPr>
        <p:spPr>
          <a:xfrm>
            <a:off x="0" y="358126"/>
            <a:ext cx="12192000" cy="3368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0323094" y="6336631"/>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64461" y="397892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844231" y="4842526"/>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1414918" y="5644441"/>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737686" y="797814"/>
            <a:ext cx="2152464" cy="2152464"/>
          </a:xfrm>
          <a:prstGeom prst="ellipse">
            <a:avLst/>
          </a:prstGeom>
          <a:solidFill>
            <a:schemeClr val="bg1"/>
          </a:solidFill>
          <a:ln w="1016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40084" y="1957153"/>
            <a:ext cx="1303700" cy="595668"/>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1168" y="1595085"/>
            <a:ext cx="1360630" cy="576000"/>
          </a:xfrm>
          <a:prstGeom prst="rect">
            <a:avLst/>
          </a:prstGeom>
        </p:spPr>
      </p:pic>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780557" y="2195929"/>
            <a:ext cx="1085074" cy="540000"/>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7600" y="838800"/>
            <a:ext cx="2572071" cy="813599"/>
          </a:xfrm>
          <a:prstGeom prst="rect">
            <a:avLst/>
          </a:prstGeom>
        </p:spPr>
      </p:pic>
      <p:sp>
        <p:nvSpPr>
          <p:cNvPr id="23" name="Subtitle 2"/>
          <p:cNvSpPr>
            <a:spLocks noGrp="1"/>
          </p:cNvSpPr>
          <p:nvPr>
            <p:ph type="subTitle" idx="1" hasCustomPrompt="1"/>
          </p:nvPr>
        </p:nvSpPr>
        <p:spPr>
          <a:xfrm>
            <a:off x="1523635" y="4838571"/>
            <a:ext cx="9144000" cy="448643"/>
          </a:xfrm>
        </p:spPr>
        <p:txBody>
          <a:bodyPr>
            <a:normAutofit/>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and Affiliations</a:t>
            </a:r>
          </a:p>
        </p:txBody>
      </p:sp>
      <p:pic>
        <p:nvPicPr>
          <p:cNvPr id="24" name="Picture 2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15699" y="1349800"/>
            <a:ext cx="1799935" cy="4506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3935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Oval 6"/>
          <p:cNvSpPr/>
          <p:nvPr userDrawn="1"/>
        </p:nvSpPr>
        <p:spPr>
          <a:xfrm>
            <a:off x="11670631" y="4270695"/>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1533081" y="194057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10668000" y="1219872"/>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90650" y="326035"/>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025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sp>
        <p:nvSpPr>
          <p:cNvPr id="7" name="Oval 6"/>
          <p:cNvSpPr/>
          <p:nvPr userDrawn="1"/>
        </p:nvSpPr>
        <p:spPr>
          <a:xfrm>
            <a:off x="11670631" y="5025677"/>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1533081" y="1941579"/>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10668000" y="1220875"/>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90650" y="327038"/>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7673" y="416964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838200" y="4740333"/>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1650892" y="5303802"/>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55979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533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7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507" y="115889"/>
            <a:ext cx="10621293" cy="1117600"/>
          </a:xfrm>
          <a:prstGeom prst="rect">
            <a:avLst/>
          </a:prstGeom>
        </p:spPr>
        <p:txBody>
          <a:bodyPr vert="horz" lIns="91440" tIns="45720" rIns="91440" bIns="45720" rtlCol="0" anchor="b" anchorCtr="0">
            <a:normAutofit/>
          </a:bodyPr>
          <a:lstStyle/>
          <a:p>
            <a:r>
              <a:rPr lang="en-US" dirty="0"/>
              <a:t>Click to edit Master title  </a:t>
            </a:r>
          </a:p>
        </p:txBody>
      </p:sp>
      <p:sp>
        <p:nvSpPr>
          <p:cNvPr id="3" name="Text Placeholder 2"/>
          <p:cNvSpPr>
            <a:spLocks noGrp="1"/>
          </p:cNvSpPr>
          <p:nvPr>
            <p:ph type="body" idx="1"/>
          </p:nvPr>
        </p:nvSpPr>
        <p:spPr>
          <a:xfrm>
            <a:off x="478507" y="1449388"/>
            <a:ext cx="10621292" cy="478531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63A826-DA3C-844B-8A9A-6A2C51F6E5A7}" type="slidenum">
              <a:rPr lang="en-US" smtClean="0"/>
              <a:t>‹#›</a:t>
            </a:fld>
            <a:endParaRPr lang="en-US"/>
          </a:p>
        </p:txBody>
      </p:sp>
      <p:sp>
        <p:nvSpPr>
          <p:cNvPr id="7" name="Rectangle 6"/>
          <p:cNvSpPr/>
          <p:nvPr userDrawn="1"/>
        </p:nvSpPr>
        <p:spPr>
          <a:xfrm>
            <a:off x="0" y="6313489"/>
            <a:ext cx="12192000" cy="5445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049397" y="6357738"/>
            <a:ext cx="1479512" cy="468000"/>
          </a:xfrm>
          <a:prstGeom prst="rect">
            <a:avLst/>
          </a:prstGeom>
        </p:spPr>
      </p:pic>
    </p:spTree>
    <p:extLst>
      <p:ext uri="{BB962C8B-B14F-4D97-AF65-F5344CB8AC3E}">
        <p14:creationId xmlns:p14="http://schemas.microsoft.com/office/powerpoint/2010/main" val="147552937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3" r:id="rId5"/>
    <p:sldLayoutId id="2147483662" r:id="rId6"/>
    <p:sldLayoutId id="2147483651" r:id="rId7"/>
    <p:sldLayoutId id="2147483654" r:id="rId8"/>
    <p:sldLayoutId id="2147483655" r:id="rId9"/>
  </p:sldLayoutIdLst>
  <p:hf hdr="0" ftr="0" dt="0"/>
  <p:txStyles>
    <p:titleStyle>
      <a:lvl1pPr marL="0" indent="0" algn="l" defTabSz="914400" rtl="0" eaLnBrk="1" latinLnBrk="0" hangingPunct="1">
        <a:lnSpc>
          <a:spcPct val="90000"/>
        </a:lnSpc>
        <a:spcBef>
          <a:spcPct val="0"/>
        </a:spcBef>
        <a:buClr>
          <a:schemeClr val="accent4"/>
        </a:buClr>
        <a:buFontTx/>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4"/>
        </a:buClr>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3" userDrawn="1">
          <p15:clr>
            <a:srgbClr val="F26B43"/>
          </p15:clr>
        </p15:guide>
        <p15:guide id="2" pos="6992" userDrawn="1">
          <p15:clr>
            <a:srgbClr val="F26B43"/>
          </p15:clr>
        </p15:guide>
        <p15:guide id="3" orient="horz" pos="777" userDrawn="1">
          <p15:clr>
            <a:srgbClr val="F26B43"/>
          </p15:clr>
        </p15:guide>
        <p15:guide id="4" pos="302" userDrawn="1">
          <p15:clr>
            <a:srgbClr val="F26B43"/>
          </p15:clr>
        </p15:guide>
        <p15:guide id="5" orient="horz" pos="913" userDrawn="1">
          <p15:clr>
            <a:srgbClr val="F26B43"/>
          </p15:clr>
        </p15:guide>
        <p15:guide id="6"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6.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0.png"/><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36.sv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5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44271" y="4879043"/>
            <a:ext cx="9144000" cy="448643"/>
          </a:xfrm>
        </p:spPr>
        <p:txBody>
          <a:bodyPr vert="horz" lIns="91440" tIns="45720" rIns="91440" bIns="45720" rtlCol="0">
            <a:normAutofit fontScale="92500"/>
          </a:bodyPr>
          <a:lstStyle/>
          <a:p>
            <a:r>
              <a:rPr lang="en-GB" dirty="0" err="1"/>
              <a:t>Wunmi</a:t>
            </a:r>
            <a:r>
              <a:rPr lang="en-GB" dirty="0"/>
              <a:t> </a:t>
            </a:r>
            <a:r>
              <a:rPr lang="en-GB" dirty="0" err="1"/>
              <a:t>Olukoya</a:t>
            </a:r>
            <a:r>
              <a:rPr lang="en-GB" dirty="0"/>
              <a:t>, Jamie McGregor, </a:t>
            </a:r>
            <a:r>
              <a:rPr lang="en-GB" dirty="0" err="1"/>
              <a:t>Enn</a:t>
            </a:r>
            <a:r>
              <a:rPr lang="en-GB" dirty="0"/>
              <a:t> </a:t>
            </a:r>
            <a:r>
              <a:rPr lang="en-GB" dirty="0" err="1"/>
              <a:t>Veikesaar</a:t>
            </a:r>
            <a:r>
              <a:rPr lang="en-GB" dirty="0"/>
              <a:t> and </a:t>
            </a:r>
            <a:r>
              <a:rPr lang="en-GB" sz="2200" dirty="0"/>
              <a:t>Laura González Duque</a:t>
            </a:r>
          </a:p>
        </p:txBody>
      </p:sp>
      <p:sp>
        <p:nvSpPr>
          <p:cNvPr id="5" name="Rectangle 4"/>
          <p:cNvSpPr/>
          <p:nvPr/>
        </p:nvSpPr>
        <p:spPr>
          <a:xfrm>
            <a:off x="3047999" y="393172"/>
            <a:ext cx="6096000" cy="1200329"/>
          </a:xfrm>
          <a:prstGeom prst="rect">
            <a:avLst/>
          </a:prstGeom>
        </p:spPr>
        <p:txBody>
          <a:bodyPr vert="horz" lIns="91440" tIns="45720" rIns="91440" bIns="45720" rtlCol="0" anchor="b" anchorCtr="0">
            <a:normAutofit fontScale="97500"/>
          </a:bodyPr>
          <a:lstStyle/>
          <a:p>
            <a:pPr algn="ctr">
              <a:lnSpc>
                <a:spcPct val="90000"/>
              </a:lnSpc>
              <a:spcBef>
                <a:spcPct val="0"/>
              </a:spcBef>
              <a:buClr>
                <a:schemeClr val="accent4"/>
              </a:buClr>
            </a:pPr>
            <a:r>
              <a:rPr lang="en-GB" sz="2800" dirty="0"/>
              <a:t>Research Software Engineering Practice</a:t>
            </a:r>
            <a:endParaRPr lang="en-GB" sz="2800" dirty="0">
              <a:solidFill>
                <a:srgbClr val="000000"/>
              </a:solidFill>
              <a:latin typeface="Monotype Corsiva" panose="03010101010201010101" pitchFamily="66" charset="0"/>
              <a:ea typeface="+mj-ea"/>
              <a:cs typeface="+mj-cs"/>
            </a:endParaRPr>
          </a:p>
        </p:txBody>
      </p:sp>
      <p:sp>
        <p:nvSpPr>
          <p:cNvPr id="8" name="Rectangle 2"/>
          <p:cNvSpPr>
            <a:spLocks noGrp="1" noChangeArrowheads="1"/>
          </p:cNvSpPr>
          <p:nvPr>
            <p:ph type="ctrTitle"/>
          </p:nvPr>
        </p:nvSpPr>
        <p:spPr bwMode="auto">
          <a:xfrm>
            <a:off x="1523998" y="2607054"/>
            <a:ext cx="931959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00000"/>
              </a:lnSpc>
              <a:spcAft>
                <a:spcPct val="0"/>
              </a:spcAft>
              <a:buClrTx/>
            </a:pPr>
            <a:r>
              <a:rPr lang="en-GB" sz="4000" dirty="0"/>
              <a:t>Analysis of the connectivity of hydrides within the microstructure of </a:t>
            </a:r>
            <a:r>
              <a:rPr lang="en-GB" sz="4000" dirty="0" err="1"/>
              <a:t>Zr</a:t>
            </a:r>
            <a:r>
              <a:rPr lang="en-GB" sz="4000" dirty="0"/>
              <a:t> alloys</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6" name="Subtitle 2"/>
          <p:cNvSpPr txBox="1">
            <a:spLocks/>
          </p:cNvSpPr>
          <p:nvPr/>
        </p:nvSpPr>
        <p:spPr>
          <a:xfrm>
            <a:off x="1699590" y="5921429"/>
            <a:ext cx="9144000" cy="9388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4"/>
              </a:buClr>
              <a:buFont typeface="Arial" charset="0"/>
              <a:buNone/>
              <a:defRPr sz="240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4"/>
              </a:buClr>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4"/>
              </a:buClr>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GB" sz="2200" dirty="0"/>
              <a:t>03/06/2021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4113" y="828466"/>
            <a:ext cx="1360630" cy="576000"/>
          </a:xfrm>
          <a:prstGeom prst="rect">
            <a:avLst/>
          </a:prstGeom>
        </p:spPr>
      </p:pic>
      <p:pic>
        <p:nvPicPr>
          <p:cNvPr id="2" name="Picture 1"/>
          <p:cNvPicPr>
            <a:picLocks noChangeAspect="1"/>
          </p:cNvPicPr>
          <p:nvPr/>
        </p:nvPicPr>
        <p:blipFill>
          <a:blip r:embed="rId4"/>
          <a:stretch>
            <a:fillRect/>
          </a:stretch>
        </p:blipFill>
        <p:spPr>
          <a:xfrm>
            <a:off x="301555" y="5748673"/>
            <a:ext cx="1576669" cy="757526"/>
          </a:xfrm>
          <a:prstGeom prst="rect">
            <a:avLst/>
          </a:prstGeom>
        </p:spPr>
      </p:pic>
      <p:sp>
        <p:nvSpPr>
          <p:cNvPr id="9" name="Subtitle 2"/>
          <p:cNvSpPr txBox="1">
            <a:spLocks/>
          </p:cNvSpPr>
          <p:nvPr/>
        </p:nvSpPr>
        <p:spPr>
          <a:xfrm>
            <a:off x="1611793" y="4351480"/>
            <a:ext cx="9144000" cy="4486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4"/>
              </a:buClr>
              <a:buFont typeface="Arial" charset="0"/>
              <a:buNone/>
              <a:defRPr sz="240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Clr>
                <a:schemeClr val="accent4"/>
              </a:buClr>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4"/>
              </a:buClr>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4"/>
              </a:buClr>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GB" dirty="0"/>
              <a:t>Group 2</a:t>
            </a:r>
            <a:endParaRPr lang="en-GB" sz="2200" dirty="0"/>
          </a:p>
        </p:txBody>
      </p:sp>
    </p:spTree>
    <p:extLst>
      <p:ext uri="{BB962C8B-B14F-4D97-AF65-F5344CB8AC3E}">
        <p14:creationId xmlns:p14="http://schemas.microsoft.com/office/powerpoint/2010/main" val="17382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96477" y="1811953"/>
            <a:ext cx="6365375" cy="2801030"/>
          </a:xfrm>
          <a:prstGeom prst="rect">
            <a:avLst/>
          </a:prstGeom>
        </p:spPr>
      </p:pic>
      <p:grpSp>
        <p:nvGrpSpPr>
          <p:cNvPr id="14" name="Group 13"/>
          <p:cNvGrpSpPr/>
          <p:nvPr/>
        </p:nvGrpSpPr>
        <p:grpSpPr>
          <a:xfrm>
            <a:off x="407270" y="3138404"/>
            <a:ext cx="3472741" cy="3436224"/>
            <a:chOff x="229573" y="2464067"/>
            <a:chExt cx="3472741" cy="3436224"/>
          </a:xfrm>
        </p:grpSpPr>
        <p:sp>
          <p:nvSpPr>
            <p:cNvPr id="13" name="Rectangle 12"/>
            <p:cNvSpPr/>
            <p:nvPr/>
          </p:nvSpPr>
          <p:spPr>
            <a:xfrm>
              <a:off x="229573" y="2464067"/>
              <a:ext cx="3472741" cy="3436224"/>
            </a:xfrm>
            <a:prstGeom prst="rect">
              <a:avLst/>
            </a:prstGeom>
            <a:solidFill>
              <a:schemeClr val="accent4">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p:cNvGrpSpPr/>
            <p:nvPr/>
          </p:nvGrpSpPr>
          <p:grpSpPr>
            <a:xfrm>
              <a:off x="391357" y="2576589"/>
              <a:ext cx="3166582" cy="3147676"/>
              <a:chOff x="285479" y="2027159"/>
              <a:chExt cx="3166582" cy="3147676"/>
            </a:xfrm>
            <a:noFill/>
          </p:grpSpPr>
          <p:pic>
            <p:nvPicPr>
              <p:cNvPr id="9" name="Picture 8"/>
              <p:cNvPicPr>
                <a:picLocks noChangeAspect="1"/>
              </p:cNvPicPr>
              <p:nvPr/>
            </p:nvPicPr>
            <p:blipFill rotWithShape="1">
              <a:blip r:embed="rId4"/>
              <a:srcRect r="68536" b="52"/>
              <a:stretch/>
            </p:blipFill>
            <p:spPr>
              <a:xfrm>
                <a:off x="285479" y="3920709"/>
                <a:ext cx="1099849" cy="274506"/>
              </a:xfrm>
              <a:prstGeom prst="rect">
                <a:avLst/>
              </a:prstGeom>
              <a:grpFill/>
            </p:spPr>
          </p:pic>
          <p:pic>
            <p:nvPicPr>
              <p:cNvPr id="7" name="Picture 6"/>
              <p:cNvPicPr>
                <a:picLocks noChangeAspect="1"/>
              </p:cNvPicPr>
              <p:nvPr/>
            </p:nvPicPr>
            <p:blipFill>
              <a:blip r:embed="rId5"/>
              <a:stretch>
                <a:fillRect/>
              </a:stretch>
            </p:blipFill>
            <p:spPr>
              <a:xfrm>
                <a:off x="285479" y="4257487"/>
                <a:ext cx="2008823" cy="917348"/>
              </a:xfrm>
              <a:prstGeom prst="rect">
                <a:avLst/>
              </a:prstGeom>
              <a:grpFill/>
            </p:spPr>
          </p:pic>
          <p:pic>
            <p:nvPicPr>
              <p:cNvPr id="5" name="Picture 4"/>
              <p:cNvPicPr>
                <a:picLocks noChangeAspect="1"/>
              </p:cNvPicPr>
              <p:nvPr/>
            </p:nvPicPr>
            <p:blipFill>
              <a:blip r:embed="rId6"/>
              <a:stretch>
                <a:fillRect/>
              </a:stretch>
            </p:blipFill>
            <p:spPr>
              <a:xfrm>
                <a:off x="285479" y="2053184"/>
                <a:ext cx="1532313" cy="1692252"/>
              </a:xfrm>
              <a:prstGeom prst="rect">
                <a:avLst/>
              </a:prstGeom>
              <a:grpFill/>
            </p:spPr>
          </p:pic>
          <p:pic>
            <p:nvPicPr>
              <p:cNvPr id="10" name="Picture 9"/>
              <p:cNvPicPr>
                <a:picLocks noChangeAspect="1"/>
              </p:cNvPicPr>
              <p:nvPr/>
            </p:nvPicPr>
            <p:blipFill>
              <a:blip r:embed="rId7"/>
              <a:stretch>
                <a:fillRect/>
              </a:stretch>
            </p:blipFill>
            <p:spPr>
              <a:xfrm>
                <a:off x="2393744" y="2027159"/>
                <a:ext cx="1058317" cy="2321122"/>
              </a:xfrm>
              <a:prstGeom prst="rect">
                <a:avLst/>
              </a:prstGeom>
              <a:grpFill/>
            </p:spPr>
          </p:pic>
        </p:grpSp>
      </p:grpSp>
      <p:sp>
        <p:nvSpPr>
          <p:cNvPr id="15" name="Bent-Up Arrow 14"/>
          <p:cNvSpPr/>
          <p:nvPr/>
        </p:nvSpPr>
        <p:spPr>
          <a:xfrm flipH="1" flipV="1">
            <a:off x="1893452" y="2464148"/>
            <a:ext cx="2059837" cy="602325"/>
          </a:xfrm>
          <a:prstGeom prst="ben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p:cNvGrpSpPr/>
          <p:nvPr/>
        </p:nvGrpSpPr>
        <p:grpSpPr>
          <a:xfrm>
            <a:off x="7639121" y="5050850"/>
            <a:ext cx="4173087" cy="1263325"/>
            <a:chOff x="7180073" y="5177474"/>
            <a:chExt cx="4173087" cy="1263325"/>
          </a:xfrm>
        </p:grpSpPr>
        <p:grpSp>
          <p:nvGrpSpPr>
            <p:cNvPr id="19" name="Group 18"/>
            <p:cNvGrpSpPr/>
            <p:nvPr/>
          </p:nvGrpSpPr>
          <p:grpSpPr>
            <a:xfrm>
              <a:off x="7180073" y="5177474"/>
              <a:ext cx="4060581" cy="505039"/>
              <a:chOff x="4427216" y="5218789"/>
              <a:chExt cx="7064952" cy="643763"/>
            </a:xfrm>
          </p:grpSpPr>
          <p:sp>
            <p:nvSpPr>
              <p:cNvPr id="17" name="Rectangle 16"/>
              <p:cNvSpPr/>
              <p:nvPr/>
            </p:nvSpPr>
            <p:spPr>
              <a:xfrm>
                <a:off x="4773614" y="5600942"/>
                <a:ext cx="6718554" cy="261610"/>
              </a:xfrm>
              <a:prstGeom prst="rect">
                <a:avLst/>
              </a:prstGeom>
            </p:spPr>
            <p:txBody>
              <a:bodyPr wrap="square">
                <a:spAutoFit/>
              </a:bodyPr>
              <a:lstStyle/>
              <a:p>
                <a:r>
                  <a:rPr lang="en-GB" sz="1100" dirty="0"/>
                  <a:t>https://www.overleaf.com/project/605c7f4f07b963c175e28542</a:t>
                </a:r>
              </a:p>
            </p:txBody>
          </p:sp>
          <p:sp>
            <p:nvSpPr>
              <p:cNvPr id="18" name="TextBox 17"/>
              <p:cNvSpPr txBox="1"/>
              <p:nvPr/>
            </p:nvSpPr>
            <p:spPr>
              <a:xfrm>
                <a:off x="4427216" y="5218789"/>
                <a:ext cx="2969787" cy="307777"/>
              </a:xfrm>
              <a:prstGeom prst="rect">
                <a:avLst/>
              </a:prstGeom>
              <a:noFill/>
            </p:spPr>
            <p:txBody>
              <a:bodyPr wrap="none" rtlCol="0">
                <a:spAutoFit/>
              </a:bodyPr>
              <a:lstStyle/>
              <a:p>
                <a:pPr marL="285750" indent="-285750">
                  <a:buFont typeface="Wingdings" panose="05000000000000000000" pitchFamily="2" charset="2"/>
                  <a:buChar char="Ø"/>
                </a:pPr>
                <a:r>
                  <a:rPr lang="en-GB" sz="1400" dirty="0"/>
                  <a:t>Overleaf repository for the report:</a:t>
                </a:r>
              </a:p>
            </p:txBody>
          </p:sp>
        </p:grpSp>
        <p:grpSp>
          <p:nvGrpSpPr>
            <p:cNvPr id="20" name="Group 19"/>
            <p:cNvGrpSpPr/>
            <p:nvPr/>
          </p:nvGrpSpPr>
          <p:grpSpPr>
            <a:xfrm>
              <a:off x="7180073" y="5964916"/>
              <a:ext cx="4173087" cy="475883"/>
              <a:chOff x="4427216" y="5981191"/>
              <a:chExt cx="4173087" cy="606598"/>
            </a:xfrm>
          </p:grpSpPr>
          <p:sp>
            <p:nvSpPr>
              <p:cNvPr id="2" name="Rectangle 1"/>
              <p:cNvSpPr/>
              <p:nvPr/>
            </p:nvSpPr>
            <p:spPr>
              <a:xfrm>
                <a:off x="4773614" y="6326179"/>
                <a:ext cx="3826689" cy="261610"/>
              </a:xfrm>
              <a:prstGeom prst="rect">
                <a:avLst/>
              </a:prstGeom>
            </p:spPr>
            <p:txBody>
              <a:bodyPr wrap="none">
                <a:spAutoFit/>
              </a:bodyPr>
              <a:lstStyle/>
              <a:p>
                <a:r>
                  <a:rPr lang="en-GB" sz="1100" dirty="0"/>
                  <a:t>https://www.overleaf.com/project/60b64f4f49ce6a2fe7bf26a8</a:t>
                </a:r>
              </a:p>
            </p:txBody>
          </p:sp>
          <p:sp>
            <p:nvSpPr>
              <p:cNvPr id="22" name="TextBox 21"/>
              <p:cNvSpPr txBox="1"/>
              <p:nvPr/>
            </p:nvSpPr>
            <p:spPr>
              <a:xfrm>
                <a:off x="4427216" y="5981191"/>
                <a:ext cx="3210687" cy="307777"/>
              </a:xfrm>
              <a:prstGeom prst="rect">
                <a:avLst/>
              </a:prstGeom>
              <a:noFill/>
            </p:spPr>
            <p:txBody>
              <a:bodyPr wrap="none" rtlCol="0">
                <a:spAutoFit/>
              </a:bodyPr>
              <a:lstStyle/>
              <a:p>
                <a:pPr marL="285750" indent="-285750">
                  <a:buFont typeface="Wingdings" panose="05000000000000000000" pitchFamily="2" charset="2"/>
                  <a:buChar char="Ø"/>
                </a:pPr>
                <a:r>
                  <a:rPr lang="en-GB" sz="1400" dirty="0"/>
                  <a:t>Overleaf repository for the notebook:</a:t>
                </a:r>
              </a:p>
            </p:txBody>
          </p:sp>
        </p:grpSp>
      </p:grpSp>
      <p:pic>
        <p:nvPicPr>
          <p:cNvPr id="24" name="Picture 23"/>
          <p:cNvPicPr>
            <a:picLocks noChangeAspect="1"/>
          </p:cNvPicPr>
          <p:nvPr/>
        </p:nvPicPr>
        <p:blipFill>
          <a:blip r:embed="rId8"/>
          <a:stretch>
            <a:fillRect/>
          </a:stretch>
        </p:blipFill>
        <p:spPr>
          <a:xfrm>
            <a:off x="2326525" y="1661489"/>
            <a:ext cx="1337440" cy="626633"/>
          </a:xfrm>
          <a:prstGeom prst="rect">
            <a:avLst/>
          </a:prstGeom>
        </p:spPr>
      </p:pic>
      <p:pic>
        <p:nvPicPr>
          <p:cNvPr id="25" name="Picture 24"/>
          <p:cNvPicPr>
            <a:picLocks noChangeAspect="1"/>
          </p:cNvPicPr>
          <p:nvPr/>
        </p:nvPicPr>
        <p:blipFill rotWithShape="1">
          <a:blip r:embed="rId9"/>
          <a:srcRect l="19001" t="13549" r="51084" b="31993"/>
          <a:stretch/>
        </p:blipFill>
        <p:spPr>
          <a:xfrm>
            <a:off x="4744052" y="4683376"/>
            <a:ext cx="2254638" cy="1971075"/>
          </a:xfrm>
          <a:prstGeom prst="rect">
            <a:avLst/>
          </a:prstGeom>
        </p:spPr>
      </p:pic>
      <p:sp>
        <p:nvSpPr>
          <p:cNvPr id="28" name="Rectangle 27"/>
          <p:cNvSpPr/>
          <p:nvPr/>
        </p:nvSpPr>
        <p:spPr>
          <a:xfrm>
            <a:off x="4547289" y="890387"/>
            <a:ext cx="2902718" cy="646331"/>
          </a:xfrm>
          <a:prstGeom prst="rect">
            <a:avLst/>
          </a:prstGeom>
        </p:spPr>
        <p:txBody>
          <a:bodyPr wrap="none">
            <a:spAutoFit/>
          </a:bodyPr>
          <a:lstStyle/>
          <a:p>
            <a:r>
              <a:rPr lang="en-GB" sz="3600" dirty="0"/>
              <a:t>Written report</a:t>
            </a:r>
          </a:p>
        </p:txBody>
      </p:sp>
    </p:spTree>
    <p:extLst>
      <p:ext uri="{BB962C8B-B14F-4D97-AF65-F5344CB8AC3E}">
        <p14:creationId xmlns:p14="http://schemas.microsoft.com/office/powerpoint/2010/main" val="370321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13672" y="1905408"/>
            <a:ext cx="7650898" cy="3366714"/>
          </a:xfrm>
          <a:prstGeom prst="rect">
            <a:avLst/>
          </a:prstGeom>
        </p:spPr>
      </p:pic>
      <p:pic>
        <p:nvPicPr>
          <p:cNvPr id="3" name="Picture 2"/>
          <p:cNvPicPr>
            <a:picLocks noChangeAspect="1"/>
          </p:cNvPicPr>
          <p:nvPr/>
        </p:nvPicPr>
        <p:blipFill>
          <a:blip r:embed="rId4"/>
          <a:stretch>
            <a:fillRect/>
          </a:stretch>
        </p:blipFill>
        <p:spPr>
          <a:xfrm>
            <a:off x="484597" y="2856994"/>
            <a:ext cx="4355730" cy="3035812"/>
          </a:xfrm>
          <a:prstGeom prst="rect">
            <a:avLst/>
          </a:prstGeom>
        </p:spPr>
      </p:pic>
      <p:sp>
        <p:nvSpPr>
          <p:cNvPr id="6" name="Bent-Up Arrow 5"/>
          <p:cNvSpPr/>
          <p:nvPr/>
        </p:nvSpPr>
        <p:spPr>
          <a:xfrm rot="10800000">
            <a:off x="1274618" y="1905408"/>
            <a:ext cx="2345090" cy="847033"/>
          </a:xfrm>
          <a:prstGeom prst="bentUpArrow">
            <a:avLst>
              <a:gd name="adj1" fmla="val 16276"/>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466125" y="4322625"/>
            <a:ext cx="503694" cy="2124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a:blip r:embed="rId5"/>
          <a:stretch>
            <a:fillRect/>
          </a:stretch>
        </p:blipFill>
        <p:spPr>
          <a:xfrm>
            <a:off x="4027350" y="3473120"/>
            <a:ext cx="4142052" cy="2636982"/>
          </a:xfrm>
          <a:prstGeom prst="rect">
            <a:avLst/>
          </a:prstGeom>
          <a:ln>
            <a:solidFill>
              <a:srgbClr val="FF0000"/>
            </a:solidFill>
          </a:ln>
          <a:effectLst>
            <a:outerShdw blurRad="292100" dist="139700" dir="2700000" algn="tl" rotWithShape="0">
              <a:srgbClr val="333333">
                <a:alpha val="65000"/>
              </a:srgbClr>
            </a:outerShdw>
          </a:effectLst>
        </p:spPr>
      </p:pic>
      <p:cxnSp>
        <p:nvCxnSpPr>
          <p:cNvPr id="14" name="Straight Arrow Connector 13"/>
          <p:cNvCxnSpPr/>
          <p:nvPr/>
        </p:nvCxnSpPr>
        <p:spPr>
          <a:xfrm flipV="1">
            <a:off x="1080655" y="4320154"/>
            <a:ext cx="2946695" cy="1086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702836" y="1939636"/>
            <a:ext cx="518478" cy="314037"/>
          </a:xfrm>
          <a:prstGeom prst="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6"/>
          <a:stretch>
            <a:fillRect/>
          </a:stretch>
        </p:blipFill>
        <p:spPr>
          <a:xfrm>
            <a:off x="10002653" y="2685065"/>
            <a:ext cx="1461917" cy="3912920"/>
          </a:xfrm>
          <a:prstGeom prst="rect">
            <a:avLst/>
          </a:prstGeom>
          <a:ln>
            <a:solidFill>
              <a:srgbClr val="FF0000"/>
            </a:solidFill>
          </a:ln>
          <a:effectLst>
            <a:outerShdw blurRad="292100" dist="139700" dir="2700000" algn="tl" rotWithShape="0">
              <a:srgbClr val="333333">
                <a:alpha val="65000"/>
              </a:srgbClr>
            </a:outerShdw>
          </a:effectLst>
        </p:spPr>
      </p:pic>
      <p:sp>
        <p:nvSpPr>
          <p:cNvPr id="20" name="Rectangle 19"/>
          <p:cNvSpPr/>
          <p:nvPr/>
        </p:nvSpPr>
        <p:spPr>
          <a:xfrm>
            <a:off x="10641047" y="2009100"/>
            <a:ext cx="518478" cy="314037"/>
          </a:xfrm>
          <a:prstGeom prst="rect">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a:off x="10900286" y="2175361"/>
            <a:ext cx="0" cy="471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547289" y="890387"/>
            <a:ext cx="2902718" cy="646331"/>
          </a:xfrm>
          <a:prstGeom prst="rect">
            <a:avLst/>
          </a:prstGeom>
        </p:spPr>
        <p:txBody>
          <a:bodyPr wrap="none">
            <a:spAutoFit/>
          </a:bodyPr>
          <a:lstStyle/>
          <a:p>
            <a:r>
              <a:rPr lang="en-GB" sz="3600" dirty="0"/>
              <a:t>Written report</a:t>
            </a:r>
          </a:p>
        </p:txBody>
      </p:sp>
    </p:spTree>
    <p:extLst>
      <p:ext uri="{BB962C8B-B14F-4D97-AF65-F5344CB8AC3E}">
        <p14:creationId xmlns:p14="http://schemas.microsoft.com/office/powerpoint/2010/main" val="53095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291" y="2215712"/>
            <a:ext cx="9144000" cy="2387600"/>
          </a:xfrm>
        </p:spPr>
        <p:txBody>
          <a:bodyPr/>
          <a:lstStyle/>
          <a:p>
            <a:r>
              <a:rPr lang="en-GB" dirty="0"/>
              <a:t>Thank you</a:t>
            </a:r>
          </a:p>
        </p:txBody>
      </p:sp>
    </p:spTree>
    <p:extLst>
      <p:ext uri="{BB962C8B-B14F-4D97-AF65-F5344CB8AC3E}">
        <p14:creationId xmlns:p14="http://schemas.microsoft.com/office/powerpoint/2010/main" val="27829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67A3EE17-0F54-444F-B5FE-F69E4D648204}"/>
              </a:ext>
            </a:extLst>
          </p:cNvPr>
          <p:cNvCxnSpPr>
            <a:cxnSpLocks/>
          </p:cNvCxnSpPr>
          <p:nvPr/>
        </p:nvCxnSpPr>
        <p:spPr>
          <a:xfrm>
            <a:off x="9032441" y="4081697"/>
            <a:ext cx="0" cy="2867972"/>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74A7176-8E16-5641-9D1B-55D7D920D1EF}"/>
              </a:ext>
            </a:extLst>
          </p:cNvPr>
          <p:cNvCxnSpPr>
            <a:cxnSpLocks/>
          </p:cNvCxnSpPr>
          <p:nvPr/>
        </p:nvCxnSpPr>
        <p:spPr>
          <a:xfrm>
            <a:off x="6954389" y="4047831"/>
            <a:ext cx="0" cy="2867972"/>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3DAAA7E-DB80-8D48-B5F1-465EAF301940}"/>
              </a:ext>
            </a:extLst>
          </p:cNvPr>
          <p:cNvCxnSpPr>
            <a:cxnSpLocks/>
          </p:cNvCxnSpPr>
          <p:nvPr/>
        </p:nvCxnSpPr>
        <p:spPr>
          <a:xfrm>
            <a:off x="4795599" y="4031355"/>
            <a:ext cx="0" cy="2867972"/>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DEDF7B3-F403-B743-862D-DFF6EDB8323C}"/>
              </a:ext>
            </a:extLst>
          </p:cNvPr>
          <p:cNvCxnSpPr>
            <a:cxnSpLocks/>
            <a:stCxn id="5" idx="0"/>
          </p:cNvCxnSpPr>
          <p:nvPr/>
        </p:nvCxnSpPr>
        <p:spPr>
          <a:xfrm>
            <a:off x="1629646" y="3433959"/>
            <a:ext cx="0" cy="3591309"/>
          </a:xfrm>
          <a:prstGeom prst="line">
            <a:avLst/>
          </a:prstGeom>
          <a:ln w="38100"/>
        </p:spPr>
        <p:style>
          <a:lnRef idx="1">
            <a:schemeClr val="dk1"/>
          </a:lnRef>
          <a:fillRef idx="0">
            <a:schemeClr val="dk1"/>
          </a:fillRef>
          <a:effectRef idx="0">
            <a:schemeClr val="dk1"/>
          </a:effectRef>
          <a:fontRef idx="minor">
            <a:schemeClr val="tx1"/>
          </a:fontRef>
        </p:style>
      </p:cxnSp>
      <p:sp>
        <p:nvSpPr>
          <p:cNvPr id="68" name="Rectangle 67"/>
          <p:cNvSpPr/>
          <p:nvPr/>
        </p:nvSpPr>
        <p:spPr>
          <a:xfrm>
            <a:off x="4424135" y="944348"/>
            <a:ext cx="3585469" cy="646331"/>
          </a:xfrm>
          <a:prstGeom prst="rect">
            <a:avLst/>
          </a:prstGeom>
        </p:spPr>
        <p:txBody>
          <a:bodyPr wrap="none">
            <a:spAutoFit/>
          </a:bodyPr>
          <a:lstStyle/>
          <a:p>
            <a:r>
              <a:rPr lang="en-GB" sz="3600" dirty="0"/>
              <a:t>Testing Processing</a:t>
            </a:r>
          </a:p>
        </p:txBody>
      </p:sp>
      <p:sp>
        <p:nvSpPr>
          <p:cNvPr id="6" name="TextBox 5">
            <a:extLst>
              <a:ext uri="{FF2B5EF4-FFF2-40B4-BE49-F238E27FC236}">
                <a16:creationId xmlns:a16="http://schemas.microsoft.com/office/drawing/2014/main" id="{0887135D-BED9-CA47-9C0B-B7CF432DF172}"/>
              </a:ext>
            </a:extLst>
          </p:cNvPr>
          <p:cNvSpPr txBox="1"/>
          <p:nvPr/>
        </p:nvSpPr>
        <p:spPr>
          <a:xfrm>
            <a:off x="9231609" y="5888503"/>
            <a:ext cx="1332031" cy="369332"/>
          </a:xfrm>
          <a:prstGeom prst="rect">
            <a:avLst/>
          </a:prstGeom>
          <a:noFill/>
        </p:spPr>
        <p:txBody>
          <a:bodyPr wrap="none" rtlCol="0">
            <a:spAutoFit/>
          </a:bodyPr>
          <a:lstStyle/>
          <a:p>
            <a:r>
              <a:rPr lang="en-US" dirty="0"/>
              <a:t>Passing test </a:t>
            </a:r>
          </a:p>
        </p:txBody>
      </p:sp>
      <p:sp>
        <p:nvSpPr>
          <p:cNvPr id="5" name="Oval 4">
            <a:extLst>
              <a:ext uri="{FF2B5EF4-FFF2-40B4-BE49-F238E27FC236}">
                <a16:creationId xmlns:a16="http://schemas.microsoft.com/office/drawing/2014/main" id="{09DC453E-9690-0A41-8979-2862742BB19E}"/>
              </a:ext>
            </a:extLst>
          </p:cNvPr>
          <p:cNvSpPr/>
          <p:nvPr/>
        </p:nvSpPr>
        <p:spPr>
          <a:xfrm>
            <a:off x="1008140" y="3433959"/>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7712BBC-52C5-2A43-9C16-5273D2BA9D12}"/>
              </a:ext>
            </a:extLst>
          </p:cNvPr>
          <p:cNvSpPr txBox="1"/>
          <p:nvPr/>
        </p:nvSpPr>
        <p:spPr>
          <a:xfrm>
            <a:off x="1629646" y="5693068"/>
            <a:ext cx="1513702" cy="923330"/>
          </a:xfrm>
          <a:prstGeom prst="rect">
            <a:avLst/>
          </a:prstGeom>
          <a:noFill/>
        </p:spPr>
        <p:txBody>
          <a:bodyPr wrap="square" rtlCol="0">
            <a:spAutoFit/>
          </a:bodyPr>
          <a:lstStyle/>
          <a:p>
            <a:r>
              <a:rPr lang="en-US" dirty="0"/>
              <a:t>Choose function to be tested </a:t>
            </a:r>
          </a:p>
        </p:txBody>
      </p:sp>
      <p:sp>
        <p:nvSpPr>
          <p:cNvPr id="16" name="TextBox 15">
            <a:extLst>
              <a:ext uri="{FF2B5EF4-FFF2-40B4-BE49-F238E27FC236}">
                <a16:creationId xmlns:a16="http://schemas.microsoft.com/office/drawing/2014/main" id="{884519CD-7943-9C42-807D-272E649CE590}"/>
              </a:ext>
            </a:extLst>
          </p:cNvPr>
          <p:cNvSpPr txBox="1"/>
          <p:nvPr/>
        </p:nvSpPr>
        <p:spPr>
          <a:xfrm>
            <a:off x="4803851" y="5657671"/>
            <a:ext cx="1827304" cy="923330"/>
          </a:xfrm>
          <a:prstGeom prst="rect">
            <a:avLst/>
          </a:prstGeom>
          <a:noFill/>
        </p:spPr>
        <p:txBody>
          <a:bodyPr wrap="square" rtlCol="0">
            <a:spAutoFit/>
          </a:bodyPr>
          <a:lstStyle/>
          <a:p>
            <a:r>
              <a:rPr lang="en-US" dirty="0"/>
              <a:t>Define pass/ fail criteria using assert statement </a:t>
            </a:r>
          </a:p>
        </p:txBody>
      </p:sp>
      <p:sp>
        <p:nvSpPr>
          <p:cNvPr id="18" name="TextBox 17">
            <a:extLst>
              <a:ext uri="{FF2B5EF4-FFF2-40B4-BE49-F238E27FC236}">
                <a16:creationId xmlns:a16="http://schemas.microsoft.com/office/drawing/2014/main" id="{AB458E30-4907-3C4D-AD20-96CB67DF4062}"/>
              </a:ext>
            </a:extLst>
          </p:cNvPr>
          <p:cNvSpPr txBox="1"/>
          <p:nvPr/>
        </p:nvSpPr>
        <p:spPr>
          <a:xfrm>
            <a:off x="7027062" y="5796170"/>
            <a:ext cx="1960953" cy="923330"/>
          </a:xfrm>
          <a:prstGeom prst="rect">
            <a:avLst/>
          </a:prstGeom>
          <a:noFill/>
        </p:spPr>
        <p:txBody>
          <a:bodyPr wrap="square" rtlCol="0">
            <a:spAutoFit/>
          </a:bodyPr>
          <a:lstStyle/>
          <a:p>
            <a:r>
              <a:rPr lang="en-US" dirty="0"/>
              <a:t>Failed test - </a:t>
            </a:r>
          </a:p>
          <a:p>
            <a:r>
              <a:rPr lang="en-US" dirty="0"/>
              <a:t>Git outputs a x next to commit </a:t>
            </a:r>
          </a:p>
        </p:txBody>
      </p:sp>
      <p:sp>
        <p:nvSpPr>
          <p:cNvPr id="26" name="TextBox 25">
            <a:extLst>
              <a:ext uri="{FF2B5EF4-FFF2-40B4-BE49-F238E27FC236}">
                <a16:creationId xmlns:a16="http://schemas.microsoft.com/office/drawing/2014/main" id="{64D0A1B4-0224-EC4D-A91B-3FDBD9FB1594}"/>
              </a:ext>
            </a:extLst>
          </p:cNvPr>
          <p:cNvSpPr txBox="1"/>
          <p:nvPr/>
        </p:nvSpPr>
        <p:spPr>
          <a:xfrm>
            <a:off x="1638034" y="5363442"/>
            <a:ext cx="1513702" cy="369332"/>
          </a:xfrm>
          <a:prstGeom prst="rect">
            <a:avLst/>
          </a:prstGeom>
          <a:noFill/>
        </p:spPr>
        <p:txBody>
          <a:bodyPr wrap="square" rtlCol="0">
            <a:spAutoFit/>
          </a:bodyPr>
          <a:lstStyle/>
          <a:p>
            <a:r>
              <a:rPr lang="en-US" dirty="0"/>
              <a:t>1.</a:t>
            </a:r>
          </a:p>
        </p:txBody>
      </p:sp>
      <p:sp>
        <p:nvSpPr>
          <p:cNvPr id="27" name="Oval 26">
            <a:extLst>
              <a:ext uri="{FF2B5EF4-FFF2-40B4-BE49-F238E27FC236}">
                <a16:creationId xmlns:a16="http://schemas.microsoft.com/office/drawing/2014/main" id="{BD6C7599-D6B3-D643-9DA9-AB3F0F3E46EF}"/>
              </a:ext>
            </a:extLst>
          </p:cNvPr>
          <p:cNvSpPr/>
          <p:nvPr/>
        </p:nvSpPr>
        <p:spPr>
          <a:xfrm>
            <a:off x="4174093" y="3724214"/>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95E8F1B-4425-A743-92EF-9E11FFED0985}"/>
              </a:ext>
            </a:extLst>
          </p:cNvPr>
          <p:cNvSpPr txBox="1"/>
          <p:nvPr/>
        </p:nvSpPr>
        <p:spPr>
          <a:xfrm>
            <a:off x="4792478" y="5363442"/>
            <a:ext cx="1513702" cy="369332"/>
          </a:xfrm>
          <a:prstGeom prst="rect">
            <a:avLst/>
          </a:prstGeom>
          <a:noFill/>
        </p:spPr>
        <p:txBody>
          <a:bodyPr wrap="square" rtlCol="0">
            <a:spAutoFit/>
          </a:bodyPr>
          <a:lstStyle/>
          <a:p>
            <a:r>
              <a:rPr lang="en-US" dirty="0"/>
              <a:t>3.</a:t>
            </a:r>
          </a:p>
        </p:txBody>
      </p:sp>
      <p:sp>
        <p:nvSpPr>
          <p:cNvPr id="31" name="Oval 30">
            <a:extLst>
              <a:ext uri="{FF2B5EF4-FFF2-40B4-BE49-F238E27FC236}">
                <a16:creationId xmlns:a16="http://schemas.microsoft.com/office/drawing/2014/main" id="{A8901FA8-7112-774D-8685-0DF589D22C5B}"/>
              </a:ext>
            </a:extLst>
          </p:cNvPr>
          <p:cNvSpPr/>
          <p:nvPr/>
        </p:nvSpPr>
        <p:spPr>
          <a:xfrm>
            <a:off x="6332883" y="3450435"/>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2AD7B24-DCEB-2849-9B4E-5964933B8324}"/>
              </a:ext>
            </a:extLst>
          </p:cNvPr>
          <p:cNvSpPr txBox="1"/>
          <p:nvPr/>
        </p:nvSpPr>
        <p:spPr>
          <a:xfrm>
            <a:off x="7086613" y="5406099"/>
            <a:ext cx="1513702" cy="369332"/>
          </a:xfrm>
          <a:prstGeom prst="rect">
            <a:avLst/>
          </a:prstGeom>
          <a:noFill/>
        </p:spPr>
        <p:txBody>
          <a:bodyPr wrap="square" rtlCol="0">
            <a:spAutoFit/>
          </a:bodyPr>
          <a:lstStyle/>
          <a:p>
            <a:r>
              <a:rPr lang="en-US" dirty="0"/>
              <a:t>4.</a:t>
            </a:r>
          </a:p>
        </p:txBody>
      </p:sp>
      <p:sp>
        <p:nvSpPr>
          <p:cNvPr id="35" name="TextBox 34">
            <a:extLst>
              <a:ext uri="{FF2B5EF4-FFF2-40B4-BE49-F238E27FC236}">
                <a16:creationId xmlns:a16="http://schemas.microsoft.com/office/drawing/2014/main" id="{1C42343C-3369-7D4F-B083-A144B6C54915}"/>
              </a:ext>
            </a:extLst>
          </p:cNvPr>
          <p:cNvSpPr txBox="1"/>
          <p:nvPr/>
        </p:nvSpPr>
        <p:spPr>
          <a:xfrm>
            <a:off x="9164412" y="5460733"/>
            <a:ext cx="1513702" cy="369332"/>
          </a:xfrm>
          <a:prstGeom prst="rect">
            <a:avLst/>
          </a:prstGeom>
          <a:noFill/>
        </p:spPr>
        <p:txBody>
          <a:bodyPr wrap="square" rtlCol="0">
            <a:spAutoFit/>
          </a:bodyPr>
          <a:lstStyle/>
          <a:p>
            <a:r>
              <a:rPr lang="en-US" dirty="0"/>
              <a:t>5.</a:t>
            </a:r>
          </a:p>
        </p:txBody>
      </p:sp>
      <p:cxnSp>
        <p:nvCxnSpPr>
          <p:cNvPr id="36" name="Straight Connector 35">
            <a:extLst>
              <a:ext uri="{FF2B5EF4-FFF2-40B4-BE49-F238E27FC236}">
                <a16:creationId xmlns:a16="http://schemas.microsoft.com/office/drawing/2014/main" id="{B9832A5E-AEAC-994D-BC61-E5003B6A1506}"/>
              </a:ext>
            </a:extLst>
          </p:cNvPr>
          <p:cNvCxnSpPr>
            <a:cxnSpLocks/>
          </p:cNvCxnSpPr>
          <p:nvPr/>
        </p:nvCxnSpPr>
        <p:spPr>
          <a:xfrm>
            <a:off x="3275319" y="4031355"/>
            <a:ext cx="0" cy="2867972"/>
          </a:xfrm>
          <a:prstGeom prst="line">
            <a:avLst/>
          </a:prstGeom>
          <a:ln w="38100"/>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6BD7C20D-7EE9-2940-8D50-6E40C48B05FC}"/>
              </a:ext>
            </a:extLst>
          </p:cNvPr>
          <p:cNvSpPr/>
          <p:nvPr/>
        </p:nvSpPr>
        <p:spPr>
          <a:xfrm>
            <a:off x="2691343" y="2821259"/>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994C110-E09B-8C47-9BCC-43257C66195B}"/>
              </a:ext>
            </a:extLst>
          </p:cNvPr>
          <p:cNvSpPr txBox="1"/>
          <p:nvPr/>
        </p:nvSpPr>
        <p:spPr>
          <a:xfrm>
            <a:off x="3329604" y="5728362"/>
            <a:ext cx="1513702" cy="646331"/>
          </a:xfrm>
          <a:prstGeom prst="rect">
            <a:avLst/>
          </a:prstGeom>
          <a:noFill/>
        </p:spPr>
        <p:txBody>
          <a:bodyPr wrap="square" rtlCol="0">
            <a:spAutoFit/>
          </a:bodyPr>
          <a:lstStyle/>
          <a:p>
            <a:r>
              <a:rPr lang="en-US" dirty="0"/>
              <a:t>Set up environment </a:t>
            </a:r>
          </a:p>
        </p:txBody>
      </p:sp>
      <p:sp>
        <p:nvSpPr>
          <p:cNvPr id="39" name="TextBox 38">
            <a:extLst>
              <a:ext uri="{FF2B5EF4-FFF2-40B4-BE49-F238E27FC236}">
                <a16:creationId xmlns:a16="http://schemas.microsoft.com/office/drawing/2014/main" id="{869F0426-3D11-BD4A-A12D-B56CF9072E9B}"/>
              </a:ext>
            </a:extLst>
          </p:cNvPr>
          <p:cNvSpPr txBox="1"/>
          <p:nvPr/>
        </p:nvSpPr>
        <p:spPr>
          <a:xfrm>
            <a:off x="3383888" y="5383797"/>
            <a:ext cx="1513702" cy="369332"/>
          </a:xfrm>
          <a:prstGeom prst="rect">
            <a:avLst/>
          </a:prstGeom>
          <a:noFill/>
        </p:spPr>
        <p:txBody>
          <a:bodyPr wrap="square" rtlCol="0">
            <a:spAutoFit/>
          </a:bodyPr>
          <a:lstStyle/>
          <a:p>
            <a:r>
              <a:rPr lang="en-US" dirty="0"/>
              <a:t>2.</a:t>
            </a:r>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0763" y="3624497"/>
            <a:ext cx="914400" cy="914400"/>
          </a:xfrm>
          <a:prstGeom prst="rect">
            <a:avLst/>
          </a:prstGeom>
        </p:spPr>
      </p:pic>
      <p:pic>
        <p:nvPicPr>
          <p:cNvPr id="42" name="Graphic 41" descr="Building Brick Wall with solid fill">
            <a:extLst>
              <a:ext uri="{FF2B5EF4-FFF2-40B4-BE49-F238E27FC236}">
                <a16:creationId xmlns:a16="http://schemas.microsoft.com/office/drawing/2014/main" id="{9F5F29BA-48F1-A14C-909C-30293E100D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2012" y="2952142"/>
            <a:ext cx="914400" cy="914400"/>
          </a:xfrm>
          <a:prstGeom prst="rect">
            <a:avLst/>
          </a:prstGeom>
        </p:spPr>
      </p:pic>
      <p:pic>
        <p:nvPicPr>
          <p:cNvPr id="44" name="Graphic 43" descr="Clipboard Partially Crossed with solid fill">
            <a:extLst>
              <a:ext uri="{FF2B5EF4-FFF2-40B4-BE49-F238E27FC236}">
                <a16:creationId xmlns:a16="http://schemas.microsoft.com/office/drawing/2014/main" id="{98CDCCDE-2B9C-EB4F-9635-B1747A419F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6651" y="3888709"/>
            <a:ext cx="914400" cy="914400"/>
          </a:xfrm>
          <a:prstGeom prst="rect">
            <a:avLst/>
          </a:prstGeom>
        </p:spPr>
      </p:pic>
      <p:pic>
        <p:nvPicPr>
          <p:cNvPr id="46" name="Graphic 45" descr="Checkbox Crossed with solid fill">
            <a:extLst>
              <a:ext uri="{FF2B5EF4-FFF2-40B4-BE49-F238E27FC236}">
                <a16:creationId xmlns:a16="http://schemas.microsoft.com/office/drawing/2014/main" id="{CD217F8F-938B-904A-9B45-D0AC4EB23C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85236" y="3624497"/>
            <a:ext cx="914400" cy="914400"/>
          </a:xfrm>
          <a:prstGeom prst="rect">
            <a:avLst/>
          </a:prstGeom>
        </p:spPr>
      </p:pic>
      <p:grpSp>
        <p:nvGrpSpPr>
          <p:cNvPr id="61" name="Group 60">
            <a:extLst>
              <a:ext uri="{FF2B5EF4-FFF2-40B4-BE49-F238E27FC236}">
                <a16:creationId xmlns:a16="http://schemas.microsoft.com/office/drawing/2014/main" id="{B06E10EF-A222-6C4D-8E34-07860FA16CB9}"/>
              </a:ext>
            </a:extLst>
          </p:cNvPr>
          <p:cNvGrpSpPr/>
          <p:nvPr/>
        </p:nvGrpSpPr>
        <p:grpSpPr>
          <a:xfrm>
            <a:off x="8272301" y="2974151"/>
            <a:ext cx="1520280" cy="1393767"/>
            <a:chOff x="8789944" y="3143733"/>
            <a:chExt cx="1243012" cy="1194793"/>
          </a:xfrm>
        </p:grpSpPr>
        <p:sp>
          <p:nvSpPr>
            <p:cNvPr id="11" name="Oval 10">
              <a:extLst>
                <a:ext uri="{FF2B5EF4-FFF2-40B4-BE49-F238E27FC236}">
                  <a16:creationId xmlns:a16="http://schemas.microsoft.com/office/drawing/2014/main" id="{DBE7A109-7745-9543-B256-A2846436B08A}"/>
                </a:ext>
              </a:extLst>
            </p:cNvPr>
            <p:cNvSpPr/>
            <p:nvPr/>
          </p:nvSpPr>
          <p:spPr>
            <a:xfrm>
              <a:off x="8789944" y="3143733"/>
              <a:ext cx="1243012" cy="1194793"/>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Graphic 59" descr="Badge Tick with solid fill">
              <a:extLst>
                <a:ext uri="{FF2B5EF4-FFF2-40B4-BE49-F238E27FC236}">
                  <a16:creationId xmlns:a16="http://schemas.microsoft.com/office/drawing/2014/main" id="{0C585E93-F1A8-484F-AB2F-6AEB0F893E8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6920" y="3283929"/>
              <a:ext cx="914400" cy="914400"/>
            </a:xfrm>
            <a:prstGeom prst="rect">
              <a:avLst/>
            </a:prstGeom>
          </p:spPr>
        </p:pic>
      </p:grpSp>
    </p:spTree>
    <p:extLst>
      <p:ext uri="{BB962C8B-B14F-4D97-AF65-F5344CB8AC3E}">
        <p14:creationId xmlns:p14="http://schemas.microsoft.com/office/powerpoint/2010/main" val="3189519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526553" y="1102195"/>
            <a:ext cx="5266028" cy="646331"/>
          </a:xfrm>
          <a:prstGeom prst="rect">
            <a:avLst/>
          </a:prstGeom>
        </p:spPr>
        <p:txBody>
          <a:bodyPr wrap="square">
            <a:spAutoFit/>
          </a:bodyPr>
          <a:lstStyle/>
          <a:p>
            <a:r>
              <a:rPr lang="en-GB" sz="3600" dirty="0"/>
              <a:t>1. Functions to be tested </a:t>
            </a:r>
          </a:p>
        </p:txBody>
      </p:sp>
      <p:sp>
        <p:nvSpPr>
          <p:cNvPr id="5" name="Oval 4">
            <a:extLst>
              <a:ext uri="{FF2B5EF4-FFF2-40B4-BE49-F238E27FC236}">
                <a16:creationId xmlns:a16="http://schemas.microsoft.com/office/drawing/2014/main" id="{09DC453E-9690-0A41-8979-2862742BB19E}"/>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3888" y="923416"/>
            <a:ext cx="914400" cy="914400"/>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6720AF37-5AE8-4440-8129-F8875BEF0E71}"/>
              </a:ext>
            </a:extLst>
          </p:cNvPr>
          <p:cNvPicPr>
            <a:picLocks noChangeAspect="1"/>
          </p:cNvPicPr>
          <p:nvPr/>
        </p:nvPicPr>
        <p:blipFill rotWithShape="1">
          <a:blip r:embed="rId5"/>
          <a:srcRect b="11970"/>
          <a:stretch/>
        </p:blipFill>
        <p:spPr>
          <a:xfrm>
            <a:off x="945488" y="2118209"/>
            <a:ext cx="3352800" cy="4572523"/>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A98FDBD4-C6E2-7B41-A6F4-F0A557DB9266}"/>
              </a:ext>
            </a:extLst>
          </p:cNvPr>
          <p:cNvPicPr>
            <a:picLocks noChangeAspect="1"/>
          </p:cNvPicPr>
          <p:nvPr/>
        </p:nvPicPr>
        <p:blipFill>
          <a:blip r:embed="rId6"/>
          <a:stretch>
            <a:fillRect/>
          </a:stretch>
        </p:blipFill>
        <p:spPr>
          <a:xfrm>
            <a:off x="6422744" y="3429000"/>
            <a:ext cx="3949700" cy="2616200"/>
          </a:xfrm>
          <a:prstGeom prst="rect">
            <a:avLst/>
          </a:prstGeom>
        </p:spPr>
      </p:pic>
      <p:cxnSp>
        <p:nvCxnSpPr>
          <p:cNvPr id="25" name="Straight Connector 24">
            <a:extLst>
              <a:ext uri="{FF2B5EF4-FFF2-40B4-BE49-F238E27FC236}">
                <a16:creationId xmlns:a16="http://schemas.microsoft.com/office/drawing/2014/main" id="{E58CB9D5-F19B-294C-8B58-55180C72C39D}"/>
              </a:ext>
            </a:extLst>
          </p:cNvPr>
          <p:cNvCxnSpPr/>
          <p:nvPr/>
        </p:nvCxnSpPr>
        <p:spPr>
          <a:xfrm>
            <a:off x="1089212" y="4404470"/>
            <a:ext cx="3052482" cy="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ED4BCCD-5F9F-0F48-AF5D-2B091B2EE719}"/>
              </a:ext>
            </a:extLst>
          </p:cNvPr>
          <p:cNvCxnSpPr/>
          <p:nvPr/>
        </p:nvCxnSpPr>
        <p:spPr>
          <a:xfrm>
            <a:off x="1095647" y="4748864"/>
            <a:ext cx="3052482" cy="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5090728-C92C-0044-8D2A-F2BD40AFD0A1}"/>
              </a:ext>
            </a:extLst>
          </p:cNvPr>
          <p:cNvCxnSpPr/>
          <p:nvPr/>
        </p:nvCxnSpPr>
        <p:spPr>
          <a:xfrm>
            <a:off x="1089212" y="5188882"/>
            <a:ext cx="3052482" cy="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4A30CD0-D8C4-1846-94D9-09B55BFC80EA}"/>
              </a:ext>
            </a:extLst>
          </p:cNvPr>
          <p:cNvCxnSpPr/>
          <p:nvPr/>
        </p:nvCxnSpPr>
        <p:spPr>
          <a:xfrm>
            <a:off x="1089212" y="6030070"/>
            <a:ext cx="30524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0922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526553" y="1102195"/>
            <a:ext cx="5266028" cy="646331"/>
          </a:xfrm>
          <a:prstGeom prst="rect">
            <a:avLst/>
          </a:prstGeom>
        </p:spPr>
        <p:txBody>
          <a:bodyPr wrap="square">
            <a:spAutoFit/>
          </a:bodyPr>
          <a:lstStyle/>
          <a:p>
            <a:r>
              <a:rPr lang="en-GB" sz="3600" dirty="0"/>
              <a:t>2. </a:t>
            </a:r>
            <a:r>
              <a:rPr lang="en-GB" sz="3600" dirty="0" err="1"/>
              <a:t>Connectivity.otsu</a:t>
            </a:r>
            <a:endParaRPr lang="en-GB" sz="3600" dirty="0"/>
          </a:p>
        </p:txBody>
      </p:sp>
      <p:sp>
        <p:nvSpPr>
          <p:cNvPr id="5" name="Oval 4">
            <a:extLst>
              <a:ext uri="{FF2B5EF4-FFF2-40B4-BE49-F238E27FC236}">
                <a16:creationId xmlns:a16="http://schemas.microsoft.com/office/drawing/2014/main" id="{09DC453E-9690-0A41-8979-2862742BB19E}"/>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3888" y="923416"/>
            <a:ext cx="914400" cy="914400"/>
          </a:xfrm>
          <a:prstGeom prst="rect">
            <a:avLst/>
          </a:prstGeom>
        </p:spPr>
      </p:pic>
      <p:pic>
        <p:nvPicPr>
          <p:cNvPr id="4" name="Picture 3" descr="Text&#10;&#10;Description automatically generated">
            <a:extLst>
              <a:ext uri="{FF2B5EF4-FFF2-40B4-BE49-F238E27FC236}">
                <a16:creationId xmlns:a16="http://schemas.microsoft.com/office/drawing/2014/main" id="{A82A7E2B-795A-E840-8309-C997FC3A2BD1}"/>
              </a:ext>
            </a:extLst>
          </p:cNvPr>
          <p:cNvPicPr>
            <a:picLocks noChangeAspect="1"/>
          </p:cNvPicPr>
          <p:nvPr/>
        </p:nvPicPr>
        <p:blipFill>
          <a:blip r:embed="rId5"/>
          <a:stretch>
            <a:fillRect/>
          </a:stretch>
        </p:blipFill>
        <p:spPr>
          <a:xfrm>
            <a:off x="481229" y="1990921"/>
            <a:ext cx="5805317" cy="4588299"/>
          </a:xfrm>
          <a:prstGeom prst="rect">
            <a:avLst/>
          </a:prstGeom>
        </p:spPr>
      </p:pic>
      <p:sp>
        <p:nvSpPr>
          <p:cNvPr id="6" name="TextBox 5">
            <a:extLst>
              <a:ext uri="{FF2B5EF4-FFF2-40B4-BE49-F238E27FC236}">
                <a16:creationId xmlns:a16="http://schemas.microsoft.com/office/drawing/2014/main" id="{8481498E-6A5E-C442-92A9-53D2D363B004}"/>
              </a:ext>
            </a:extLst>
          </p:cNvPr>
          <p:cNvSpPr txBox="1"/>
          <p:nvPr/>
        </p:nvSpPr>
        <p:spPr>
          <a:xfrm>
            <a:off x="6734026" y="5166062"/>
            <a:ext cx="5457974" cy="1754326"/>
          </a:xfrm>
          <a:prstGeom prst="rect">
            <a:avLst/>
          </a:prstGeom>
          <a:noFill/>
        </p:spPr>
        <p:txBody>
          <a:bodyPr wrap="square" rtlCol="0">
            <a:spAutoFit/>
          </a:bodyPr>
          <a:lstStyle/>
          <a:p>
            <a:r>
              <a:rPr lang="en-US" dirty="0"/>
              <a:t>To Improve:</a:t>
            </a:r>
          </a:p>
          <a:p>
            <a:endParaRPr lang="en-US" dirty="0"/>
          </a:p>
          <a:p>
            <a:pPr marL="285750" indent="-285750">
              <a:buFont typeface="Arial" panose="020B0604020202020204" pitchFamily="34" charset="0"/>
              <a:buChar char="•"/>
            </a:pPr>
            <a:r>
              <a:rPr lang="en-US" dirty="0"/>
              <a:t>Making output image inline with </a:t>
            </a:r>
            <a:r>
              <a:rPr lang="en-US" dirty="0" err="1"/>
              <a:t>otsu</a:t>
            </a:r>
            <a:r>
              <a:rPr lang="en-US" dirty="0"/>
              <a:t> function </a:t>
            </a:r>
          </a:p>
          <a:p>
            <a:pPr marL="285750" indent="-285750">
              <a:buFont typeface="Arial" panose="020B0604020202020204" pitchFamily="34" charset="0"/>
              <a:buChar char="•"/>
            </a:pPr>
            <a:r>
              <a:rPr lang="en-US" dirty="0"/>
              <a:t>Make it work – </a:t>
            </a:r>
          </a:p>
          <a:p>
            <a:pPr marL="742950" lvl="1" indent="-285750">
              <a:buFont typeface="Arial" panose="020B0604020202020204" pitchFamily="34" charset="0"/>
              <a:buChar char="•"/>
            </a:pPr>
            <a:r>
              <a:rPr lang="en-US" dirty="0"/>
              <a:t>Understanding the function better</a:t>
            </a:r>
          </a:p>
          <a:p>
            <a:pPr lvl="1"/>
            <a:endParaRPr lang="en-US" dirty="0"/>
          </a:p>
        </p:txBody>
      </p:sp>
      <p:sp>
        <p:nvSpPr>
          <p:cNvPr id="11" name="TextBox 10">
            <a:extLst>
              <a:ext uri="{FF2B5EF4-FFF2-40B4-BE49-F238E27FC236}">
                <a16:creationId xmlns:a16="http://schemas.microsoft.com/office/drawing/2014/main" id="{6ECFF5F5-135F-454B-AC15-D6214D1661DF}"/>
              </a:ext>
            </a:extLst>
          </p:cNvPr>
          <p:cNvSpPr txBox="1"/>
          <p:nvPr/>
        </p:nvSpPr>
        <p:spPr>
          <a:xfrm>
            <a:off x="6467368" y="1941356"/>
            <a:ext cx="4707805" cy="1200329"/>
          </a:xfrm>
          <a:prstGeom prst="rect">
            <a:avLst/>
          </a:prstGeom>
          <a:noFill/>
        </p:spPr>
        <p:txBody>
          <a:bodyPr wrap="square" rtlCol="0">
            <a:spAutoFit/>
          </a:bodyPr>
          <a:lstStyle/>
          <a:p>
            <a:r>
              <a:rPr lang="en-US" dirty="0"/>
              <a:t>Aim:</a:t>
            </a:r>
          </a:p>
          <a:p>
            <a:endParaRPr lang="en-US" dirty="0"/>
          </a:p>
          <a:p>
            <a:pPr marL="285750" indent="-285750">
              <a:buFont typeface="Arial" panose="020B0604020202020204" pitchFamily="34" charset="0"/>
              <a:buChar char="•"/>
            </a:pPr>
            <a:r>
              <a:rPr lang="en-US" dirty="0"/>
              <a:t>Compare an input image to an output image after using the </a:t>
            </a:r>
            <a:r>
              <a:rPr lang="en-US" dirty="0" err="1"/>
              <a:t>otsu</a:t>
            </a:r>
            <a:r>
              <a:rPr lang="en-US" dirty="0"/>
              <a:t> function.</a:t>
            </a:r>
          </a:p>
        </p:txBody>
      </p:sp>
      <p:pic>
        <p:nvPicPr>
          <p:cNvPr id="12" name="Picture 11" descr="Background pattern&#10;&#10;Description automatically generated">
            <a:extLst>
              <a:ext uri="{FF2B5EF4-FFF2-40B4-BE49-F238E27FC236}">
                <a16:creationId xmlns:a16="http://schemas.microsoft.com/office/drawing/2014/main" id="{F30A06C5-ACCD-FA45-BB8B-33D9944AAE9B}"/>
              </a:ext>
            </a:extLst>
          </p:cNvPr>
          <p:cNvPicPr>
            <a:picLocks noChangeAspect="1"/>
          </p:cNvPicPr>
          <p:nvPr/>
        </p:nvPicPr>
        <p:blipFill>
          <a:blip r:embed="rId6"/>
          <a:stretch>
            <a:fillRect/>
          </a:stretch>
        </p:blipFill>
        <p:spPr>
          <a:xfrm>
            <a:off x="7678271" y="3681210"/>
            <a:ext cx="1454568" cy="1386421"/>
          </a:xfrm>
          <a:prstGeom prst="rect">
            <a:avLst/>
          </a:prstGeom>
        </p:spPr>
      </p:pic>
      <p:pic>
        <p:nvPicPr>
          <p:cNvPr id="9" name="Picture 8" descr="Shape, rectangle&#10;&#10;Description automatically generated">
            <a:extLst>
              <a:ext uri="{FF2B5EF4-FFF2-40B4-BE49-F238E27FC236}">
                <a16:creationId xmlns:a16="http://schemas.microsoft.com/office/drawing/2014/main" id="{FA01CE33-57AA-D646-82B1-F1846A630424}"/>
              </a:ext>
            </a:extLst>
          </p:cNvPr>
          <p:cNvPicPr>
            <a:picLocks noChangeAspect="1"/>
          </p:cNvPicPr>
          <p:nvPr/>
        </p:nvPicPr>
        <p:blipFill>
          <a:blip r:embed="rId7"/>
          <a:stretch>
            <a:fillRect/>
          </a:stretch>
        </p:blipFill>
        <p:spPr>
          <a:xfrm>
            <a:off x="9720604" y="3683317"/>
            <a:ext cx="1454569" cy="1386422"/>
          </a:xfrm>
          <a:prstGeom prst="rect">
            <a:avLst/>
          </a:prstGeom>
        </p:spPr>
      </p:pic>
      <p:sp>
        <p:nvSpPr>
          <p:cNvPr id="13" name="TextBox 12">
            <a:extLst>
              <a:ext uri="{FF2B5EF4-FFF2-40B4-BE49-F238E27FC236}">
                <a16:creationId xmlns:a16="http://schemas.microsoft.com/office/drawing/2014/main" id="{2FB8E7B4-9F6C-9B42-AF2B-9D12ECB54FC7}"/>
              </a:ext>
            </a:extLst>
          </p:cNvPr>
          <p:cNvSpPr txBox="1"/>
          <p:nvPr/>
        </p:nvSpPr>
        <p:spPr>
          <a:xfrm>
            <a:off x="8063153" y="3347962"/>
            <a:ext cx="684803" cy="369332"/>
          </a:xfrm>
          <a:prstGeom prst="rect">
            <a:avLst/>
          </a:prstGeom>
          <a:noFill/>
        </p:spPr>
        <p:txBody>
          <a:bodyPr wrap="none" rtlCol="0">
            <a:spAutoFit/>
          </a:bodyPr>
          <a:lstStyle/>
          <a:p>
            <a:r>
              <a:rPr lang="en-US" dirty="0"/>
              <a:t>Input</a:t>
            </a:r>
          </a:p>
        </p:txBody>
      </p:sp>
      <p:sp>
        <p:nvSpPr>
          <p:cNvPr id="18" name="TextBox 17">
            <a:extLst>
              <a:ext uri="{FF2B5EF4-FFF2-40B4-BE49-F238E27FC236}">
                <a16:creationId xmlns:a16="http://schemas.microsoft.com/office/drawing/2014/main" id="{A12673CC-D37B-3A4A-B576-7C7327B97273}"/>
              </a:ext>
            </a:extLst>
          </p:cNvPr>
          <p:cNvSpPr txBox="1"/>
          <p:nvPr/>
        </p:nvSpPr>
        <p:spPr>
          <a:xfrm>
            <a:off x="9782193" y="3281305"/>
            <a:ext cx="1331390" cy="369332"/>
          </a:xfrm>
          <a:prstGeom prst="rect">
            <a:avLst/>
          </a:prstGeom>
          <a:noFill/>
        </p:spPr>
        <p:txBody>
          <a:bodyPr wrap="none" rtlCol="0">
            <a:spAutoFit/>
          </a:bodyPr>
          <a:lstStyle/>
          <a:p>
            <a:r>
              <a:rPr lang="en-US" dirty="0"/>
              <a:t>Pass Criteria</a:t>
            </a:r>
          </a:p>
        </p:txBody>
      </p:sp>
    </p:spTree>
    <p:extLst>
      <p:ext uri="{BB962C8B-B14F-4D97-AF65-F5344CB8AC3E}">
        <p14:creationId xmlns:p14="http://schemas.microsoft.com/office/powerpoint/2010/main" val="3649720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email&#10;&#10;Description automatically generated">
            <a:extLst>
              <a:ext uri="{FF2B5EF4-FFF2-40B4-BE49-F238E27FC236}">
                <a16:creationId xmlns:a16="http://schemas.microsoft.com/office/drawing/2014/main" id="{A785F9C5-9D5F-B44A-B873-919B25A5DDD4}"/>
              </a:ext>
            </a:extLst>
          </p:cNvPr>
          <p:cNvPicPr>
            <a:picLocks noChangeAspect="1"/>
          </p:cNvPicPr>
          <p:nvPr/>
        </p:nvPicPr>
        <p:blipFill>
          <a:blip r:embed="rId2"/>
          <a:stretch>
            <a:fillRect/>
          </a:stretch>
        </p:blipFill>
        <p:spPr>
          <a:xfrm>
            <a:off x="201706" y="1481010"/>
            <a:ext cx="7838872" cy="3507849"/>
          </a:xfrm>
          <a:prstGeom prst="rect">
            <a:avLst/>
          </a:prstGeom>
        </p:spPr>
      </p:pic>
      <p:sp>
        <p:nvSpPr>
          <p:cNvPr id="8" name="Rectangle 7">
            <a:extLst>
              <a:ext uri="{FF2B5EF4-FFF2-40B4-BE49-F238E27FC236}">
                <a16:creationId xmlns:a16="http://schemas.microsoft.com/office/drawing/2014/main" id="{C8A85D66-3447-EA43-92B4-2D40D3F5CABA}"/>
              </a:ext>
            </a:extLst>
          </p:cNvPr>
          <p:cNvSpPr/>
          <p:nvPr/>
        </p:nvSpPr>
        <p:spPr>
          <a:xfrm>
            <a:off x="4526553" y="618101"/>
            <a:ext cx="5599082" cy="646331"/>
          </a:xfrm>
          <a:prstGeom prst="rect">
            <a:avLst/>
          </a:prstGeom>
        </p:spPr>
        <p:txBody>
          <a:bodyPr wrap="square">
            <a:spAutoFit/>
          </a:bodyPr>
          <a:lstStyle/>
          <a:p>
            <a:r>
              <a:rPr lang="en-GB" sz="3600" dirty="0"/>
              <a:t>3. </a:t>
            </a:r>
            <a:r>
              <a:rPr lang="en-GB" sz="3600" dirty="0" err="1"/>
              <a:t>Processing.vertical_strips</a:t>
            </a:r>
            <a:r>
              <a:rPr lang="en-GB" sz="3600" dirty="0"/>
              <a:t>  </a:t>
            </a:r>
          </a:p>
        </p:txBody>
      </p:sp>
      <p:sp>
        <p:nvSpPr>
          <p:cNvPr id="9" name="Oval 8">
            <a:extLst>
              <a:ext uri="{FF2B5EF4-FFF2-40B4-BE49-F238E27FC236}">
                <a16:creationId xmlns:a16="http://schemas.microsoft.com/office/drawing/2014/main" id="{81163C75-FAFC-2E4D-A818-519DA5485693}"/>
              </a:ext>
            </a:extLst>
          </p:cNvPr>
          <p:cNvSpPr/>
          <p:nvPr/>
        </p:nvSpPr>
        <p:spPr>
          <a:xfrm>
            <a:off x="3197280" y="286217"/>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Folder Search with solid fill">
            <a:extLst>
              <a:ext uri="{FF2B5EF4-FFF2-40B4-BE49-F238E27FC236}">
                <a16:creationId xmlns:a16="http://schemas.microsoft.com/office/drawing/2014/main" id="{2A40B6D9-4EAB-614E-AC96-1AB31374C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3888" y="439322"/>
            <a:ext cx="914400" cy="914400"/>
          </a:xfrm>
          <a:prstGeom prst="rect">
            <a:avLst/>
          </a:prstGeom>
        </p:spPr>
      </p:pic>
      <p:sp>
        <p:nvSpPr>
          <p:cNvPr id="11" name="TextBox 10">
            <a:extLst>
              <a:ext uri="{FF2B5EF4-FFF2-40B4-BE49-F238E27FC236}">
                <a16:creationId xmlns:a16="http://schemas.microsoft.com/office/drawing/2014/main" id="{D957BD95-8E31-8A47-BA33-5CD00EBC56C8}"/>
              </a:ext>
            </a:extLst>
          </p:cNvPr>
          <p:cNvSpPr txBox="1"/>
          <p:nvPr/>
        </p:nvSpPr>
        <p:spPr>
          <a:xfrm>
            <a:off x="8267002" y="1521760"/>
            <a:ext cx="3581787" cy="2585323"/>
          </a:xfrm>
          <a:prstGeom prst="rect">
            <a:avLst/>
          </a:prstGeom>
          <a:noFill/>
        </p:spPr>
        <p:txBody>
          <a:bodyPr wrap="square" rtlCol="0">
            <a:spAutoFit/>
          </a:bodyPr>
          <a:lstStyle/>
          <a:p>
            <a:r>
              <a:rPr lang="en-US" dirty="0"/>
              <a:t>Aim:</a:t>
            </a:r>
          </a:p>
          <a:p>
            <a:r>
              <a:rPr lang="en-US" dirty="0"/>
              <a:t>Build a test that that’s a .</a:t>
            </a:r>
            <a:r>
              <a:rPr lang="en-US" dirty="0" err="1"/>
              <a:t>png</a:t>
            </a:r>
            <a:r>
              <a:rPr lang="en-US" dirty="0"/>
              <a:t> file of of a known width and height then compares it to a previously calculated value.</a:t>
            </a:r>
          </a:p>
          <a:p>
            <a:endParaRPr lang="en-US" dirty="0"/>
          </a:p>
          <a:p>
            <a:endParaRPr lang="en-US" dirty="0"/>
          </a:p>
          <a:p>
            <a:endParaRPr lang="en-US" dirty="0"/>
          </a:p>
          <a:p>
            <a:endParaRPr lang="en-US" dirty="0"/>
          </a:p>
        </p:txBody>
      </p:sp>
      <p:pic>
        <p:nvPicPr>
          <p:cNvPr id="14" name="Picture 13" descr="Shape&#10;&#10;Description automatically generated">
            <a:extLst>
              <a:ext uri="{FF2B5EF4-FFF2-40B4-BE49-F238E27FC236}">
                <a16:creationId xmlns:a16="http://schemas.microsoft.com/office/drawing/2014/main" id="{F7DF7A32-2685-354F-A66A-0FFE229F5067}"/>
              </a:ext>
            </a:extLst>
          </p:cNvPr>
          <p:cNvPicPr>
            <a:picLocks noChangeAspect="1"/>
          </p:cNvPicPr>
          <p:nvPr/>
        </p:nvPicPr>
        <p:blipFill>
          <a:blip r:embed="rId5"/>
          <a:stretch>
            <a:fillRect/>
          </a:stretch>
        </p:blipFill>
        <p:spPr>
          <a:xfrm>
            <a:off x="8267002" y="3745523"/>
            <a:ext cx="1979657" cy="1114672"/>
          </a:xfrm>
          <a:prstGeom prst="rect">
            <a:avLst/>
          </a:prstGeom>
        </p:spPr>
      </p:pic>
      <p:sp>
        <p:nvSpPr>
          <p:cNvPr id="15" name="TextBox 14">
            <a:extLst>
              <a:ext uri="{FF2B5EF4-FFF2-40B4-BE49-F238E27FC236}">
                <a16:creationId xmlns:a16="http://schemas.microsoft.com/office/drawing/2014/main" id="{67F50E89-5D9E-5142-BA94-69A1DC0C7882}"/>
              </a:ext>
            </a:extLst>
          </p:cNvPr>
          <p:cNvSpPr txBox="1"/>
          <p:nvPr/>
        </p:nvSpPr>
        <p:spPr>
          <a:xfrm>
            <a:off x="8914428" y="3376191"/>
            <a:ext cx="684803" cy="369332"/>
          </a:xfrm>
          <a:prstGeom prst="rect">
            <a:avLst/>
          </a:prstGeom>
          <a:noFill/>
        </p:spPr>
        <p:txBody>
          <a:bodyPr wrap="none" rtlCol="0">
            <a:spAutoFit/>
          </a:bodyPr>
          <a:lstStyle/>
          <a:p>
            <a:r>
              <a:rPr lang="en-US" dirty="0"/>
              <a:t>Input</a:t>
            </a:r>
          </a:p>
        </p:txBody>
      </p:sp>
      <p:sp>
        <p:nvSpPr>
          <p:cNvPr id="16" name="TextBox 15">
            <a:extLst>
              <a:ext uri="{FF2B5EF4-FFF2-40B4-BE49-F238E27FC236}">
                <a16:creationId xmlns:a16="http://schemas.microsoft.com/office/drawing/2014/main" id="{BDBC6B13-30BD-8548-B12C-39BDE6AD109A}"/>
              </a:ext>
            </a:extLst>
          </p:cNvPr>
          <p:cNvSpPr txBox="1"/>
          <p:nvPr/>
        </p:nvSpPr>
        <p:spPr>
          <a:xfrm>
            <a:off x="10695160" y="3376191"/>
            <a:ext cx="1331390" cy="369332"/>
          </a:xfrm>
          <a:prstGeom prst="rect">
            <a:avLst/>
          </a:prstGeom>
          <a:noFill/>
        </p:spPr>
        <p:txBody>
          <a:bodyPr wrap="none" rtlCol="0">
            <a:spAutoFit/>
          </a:bodyPr>
          <a:lstStyle/>
          <a:p>
            <a:r>
              <a:rPr lang="en-US" dirty="0"/>
              <a:t>Pass Criteria</a:t>
            </a:r>
          </a:p>
        </p:txBody>
      </p:sp>
      <p:sp>
        <p:nvSpPr>
          <p:cNvPr id="17" name="TextBox 16">
            <a:extLst>
              <a:ext uri="{FF2B5EF4-FFF2-40B4-BE49-F238E27FC236}">
                <a16:creationId xmlns:a16="http://schemas.microsoft.com/office/drawing/2014/main" id="{B1FFD922-8F1A-EB48-9557-F12CA67E9019}"/>
              </a:ext>
            </a:extLst>
          </p:cNvPr>
          <p:cNvSpPr txBox="1"/>
          <p:nvPr/>
        </p:nvSpPr>
        <p:spPr>
          <a:xfrm>
            <a:off x="11110089" y="4103197"/>
            <a:ext cx="585417" cy="369332"/>
          </a:xfrm>
          <a:prstGeom prst="rect">
            <a:avLst/>
          </a:prstGeom>
          <a:noFill/>
        </p:spPr>
        <p:txBody>
          <a:bodyPr wrap="none" rtlCol="0">
            <a:spAutoFit/>
          </a:bodyPr>
          <a:lstStyle/>
          <a:p>
            <a:r>
              <a:rPr lang="en-US" dirty="0"/>
              <a:t>== 7</a:t>
            </a:r>
          </a:p>
        </p:txBody>
      </p:sp>
      <p:sp>
        <p:nvSpPr>
          <p:cNvPr id="18" name="Rectangle 17">
            <a:extLst>
              <a:ext uri="{FF2B5EF4-FFF2-40B4-BE49-F238E27FC236}">
                <a16:creationId xmlns:a16="http://schemas.microsoft.com/office/drawing/2014/main" id="{D865937C-7D3F-F647-8A1F-85623EAEF289}"/>
              </a:ext>
            </a:extLst>
          </p:cNvPr>
          <p:cNvSpPr/>
          <p:nvPr/>
        </p:nvSpPr>
        <p:spPr>
          <a:xfrm>
            <a:off x="8343574" y="4885710"/>
            <a:ext cx="1903085" cy="369332"/>
          </a:xfrm>
          <a:prstGeom prst="rect">
            <a:avLst/>
          </a:prstGeom>
        </p:spPr>
        <p:txBody>
          <a:bodyPr wrap="none">
            <a:spAutoFit/>
          </a:bodyPr>
          <a:lstStyle/>
          <a:p>
            <a:r>
              <a:rPr lang="en-GB" dirty="0">
                <a:latin typeface="Calibri" panose="020F0502020204030204" pitchFamily="34" charset="0"/>
              </a:rPr>
              <a:t>889 </a:t>
            </a:r>
            <a:r>
              <a:rPr lang="en-GB" dirty="0" err="1">
                <a:latin typeface="Calibri" panose="020F0502020204030204" pitchFamily="34" charset="0"/>
              </a:rPr>
              <a:t>png</a:t>
            </a:r>
            <a:r>
              <a:rPr lang="en-GB" dirty="0">
                <a:latin typeface="Calibri" panose="020F0502020204030204" pitchFamily="34" charset="0"/>
              </a:rPr>
              <a:t> x 500 </a:t>
            </a:r>
            <a:r>
              <a:rPr lang="en-GB" dirty="0" err="1">
                <a:latin typeface="Calibri" panose="020F0502020204030204" pitchFamily="34" charset="0"/>
              </a:rPr>
              <a:t>png</a:t>
            </a:r>
            <a:endParaRPr lang="en-GB" dirty="0">
              <a:latin typeface="Calibri" panose="020F0502020204030204" pitchFamily="34" charset="0"/>
            </a:endParaRPr>
          </a:p>
        </p:txBody>
      </p:sp>
    </p:spTree>
    <p:extLst>
      <p:ext uri="{BB962C8B-B14F-4D97-AF65-F5344CB8AC3E}">
        <p14:creationId xmlns:p14="http://schemas.microsoft.com/office/powerpoint/2010/main" val="25136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80CE65-EAAD-1648-8581-C7E27FF33488}"/>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
                    </a14:imgEffect>
                  </a14:imgLayer>
                </a14:imgProps>
              </a:ext>
            </a:extLst>
          </a:blip>
          <a:stretch>
            <a:fillRect/>
          </a:stretch>
        </p:blipFill>
        <p:spPr>
          <a:xfrm>
            <a:off x="8070208" y="2446516"/>
            <a:ext cx="3489780" cy="1964967"/>
          </a:xfrm>
          <a:prstGeom prst="rect">
            <a:avLst/>
          </a:prstGeom>
        </p:spPr>
      </p:pic>
      <p:pic>
        <p:nvPicPr>
          <p:cNvPr id="9" name="Picture 8">
            <a:extLst>
              <a:ext uri="{FF2B5EF4-FFF2-40B4-BE49-F238E27FC236}">
                <a16:creationId xmlns:a16="http://schemas.microsoft.com/office/drawing/2014/main" id="{C690CBA9-7221-B841-9324-172D6E27EEBB}"/>
              </a:ext>
            </a:extLst>
          </p:cNvPr>
          <p:cNvPicPr>
            <a:picLocks noChangeAspect="1"/>
          </p:cNvPicPr>
          <p:nvPr/>
        </p:nvPicPr>
        <p:blipFill>
          <a:blip r:embed="rId5"/>
          <a:stretch>
            <a:fillRect/>
          </a:stretch>
        </p:blipFill>
        <p:spPr>
          <a:xfrm>
            <a:off x="4325043" y="2446516"/>
            <a:ext cx="3489780" cy="1964967"/>
          </a:xfrm>
          <a:prstGeom prst="rect">
            <a:avLst/>
          </a:prstGeom>
        </p:spPr>
      </p:pic>
      <p:sp>
        <p:nvSpPr>
          <p:cNvPr id="10" name="Rectangle 9">
            <a:extLst>
              <a:ext uri="{FF2B5EF4-FFF2-40B4-BE49-F238E27FC236}">
                <a16:creationId xmlns:a16="http://schemas.microsoft.com/office/drawing/2014/main" id="{6D8E47FE-75A4-E946-AE6C-0FFE0819B25E}"/>
              </a:ext>
            </a:extLst>
          </p:cNvPr>
          <p:cNvSpPr/>
          <p:nvPr/>
        </p:nvSpPr>
        <p:spPr>
          <a:xfrm>
            <a:off x="4526553" y="1102195"/>
            <a:ext cx="5266028" cy="646331"/>
          </a:xfrm>
          <a:prstGeom prst="rect">
            <a:avLst/>
          </a:prstGeom>
        </p:spPr>
        <p:txBody>
          <a:bodyPr wrap="square">
            <a:spAutoFit/>
          </a:bodyPr>
          <a:lstStyle/>
          <a:p>
            <a:r>
              <a:rPr lang="en-GB" sz="3600" dirty="0"/>
              <a:t>3. </a:t>
            </a:r>
            <a:r>
              <a:rPr lang="en-GB" sz="3600" dirty="0" err="1"/>
              <a:t>Processing.blur</a:t>
            </a:r>
            <a:endParaRPr lang="en-GB" sz="3600" dirty="0"/>
          </a:p>
        </p:txBody>
      </p:sp>
      <p:sp>
        <p:nvSpPr>
          <p:cNvPr id="11" name="Oval 10">
            <a:extLst>
              <a:ext uri="{FF2B5EF4-FFF2-40B4-BE49-F238E27FC236}">
                <a16:creationId xmlns:a16="http://schemas.microsoft.com/office/drawing/2014/main" id="{FA09E36B-E6B7-3849-86F6-4BC6098F96E0}"/>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Folder Search with solid fill">
            <a:extLst>
              <a:ext uri="{FF2B5EF4-FFF2-40B4-BE49-F238E27FC236}">
                <a16:creationId xmlns:a16="http://schemas.microsoft.com/office/drawing/2014/main" id="{0D87B70F-A71E-004B-ABBC-0F4F553D44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3888" y="923416"/>
            <a:ext cx="914400" cy="914400"/>
          </a:xfrm>
          <a:prstGeom prst="rect">
            <a:avLst/>
          </a:prstGeom>
        </p:spPr>
      </p:pic>
      <p:sp>
        <p:nvSpPr>
          <p:cNvPr id="13" name="TextBox 12">
            <a:extLst>
              <a:ext uri="{FF2B5EF4-FFF2-40B4-BE49-F238E27FC236}">
                <a16:creationId xmlns:a16="http://schemas.microsoft.com/office/drawing/2014/main" id="{FE38F528-F8B9-D94F-A7F3-8CDB1F02065E}"/>
              </a:ext>
            </a:extLst>
          </p:cNvPr>
          <p:cNvSpPr txBox="1"/>
          <p:nvPr/>
        </p:nvSpPr>
        <p:spPr>
          <a:xfrm>
            <a:off x="5983448" y="2077184"/>
            <a:ext cx="684803" cy="369332"/>
          </a:xfrm>
          <a:prstGeom prst="rect">
            <a:avLst/>
          </a:prstGeom>
          <a:noFill/>
        </p:spPr>
        <p:txBody>
          <a:bodyPr wrap="none" rtlCol="0">
            <a:spAutoFit/>
          </a:bodyPr>
          <a:lstStyle/>
          <a:p>
            <a:r>
              <a:rPr lang="en-US" dirty="0"/>
              <a:t>Input</a:t>
            </a:r>
          </a:p>
        </p:txBody>
      </p:sp>
      <p:sp>
        <p:nvSpPr>
          <p:cNvPr id="14" name="TextBox 13">
            <a:extLst>
              <a:ext uri="{FF2B5EF4-FFF2-40B4-BE49-F238E27FC236}">
                <a16:creationId xmlns:a16="http://schemas.microsoft.com/office/drawing/2014/main" id="{35429A45-AA91-BC41-A7FD-AA8AA3FC1B37}"/>
              </a:ext>
            </a:extLst>
          </p:cNvPr>
          <p:cNvSpPr txBox="1"/>
          <p:nvPr/>
        </p:nvSpPr>
        <p:spPr>
          <a:xfrm>
            <a:off x="9148749" y="2077184"/>
            <a:ext cx="1331390" cy="369332"/>
          </a:xfrm>
          <a:prstGeom prst="rect">
            <a:avLst/>
          </a:prstGeom>
          <a:noFill/>
        </p:spPr>
        <p:txBody>
          <a:bodyPr wrap="none" rtlCol="0">
            <a:spAutoFit/>
          </a:bodyPr>
          <a:lstStyle/>
          <a:p>
            <a:r>
              <a:rPr lang="en-US" dirty="0"/>
              <a:t>Pass Criteria</a:t>
            </a:r>
          </a:p>
        </p:txBody>
      </p:sp>
      <p:sp>
        <p:nvSpPr>
          <p:cNvPr id="15" name="TextBox 14">
            <a:extLst>
              <a:ext uri="{FF2B5EF4-FFF2-40B4-BE49-F238E27FC236}">
                <a16:creationId xmlns:a16="http://schemas.microsoft.com/office/drawing/2014/main" id="{F27019A0-79A5-324E-A04F-F0E880B8B78D}"/>
              </a:ext>
            </a:extLst>
          </p:cNvPr>
          <p:cNvSpPr txBox="1"/>
          <p:nvPr/>
        </p:nvSpPr>
        <p:spPr>
          <a:xfrm>
            <a:off x="437586" y="2446516"/>
            <a:ext cx="3065364" cy="1477328"/>
          </a:xfrm>
          <a:prstGeom prst="rect">
            <a:avLst/>
          </a:prstGeom>
          <a:noFill/>
        </p:spPr>
        <p:txBody>
          <a:bodyPr wrap="square" rtlCol="0">
            <a:spAutoFit/>
          </a:bodyPr>
          <a:lstStyle/>
          <a:p>
            <a:r>
              <a:rPr lang="en-US" dirty="0"/>
              <a:t>Aim:</a:t>
            </a:r>
          </a:p>
          <a:p>
            <a:endParaRPr lang="en-US" dirty="0"/>
          </a:p>
          <a:p>
            <a:r>
              <a:rPr lang="en-US" dirty="0"/>
              <a:t>Test blurring of an input image when passed through </a:t>
            </a:r>
            <a:r>
              <a:rPr lang="en-US" dirty="0" err="1"/>
              <a:t>Processing.blur</a:t>
            </a:r>
            <a:endParaRPr lang="en-US" dirty="0"/>
          </a:p>
        </p:txBody>
      </p:sp>
    </p:spTree>
    <p:extLst>
      <p:ext uri="{BB962C8B-B14F-4D97-AF65-F5344CB8AC3E}">
        <p14:creationId xmlns:p14="http://schemas.microsoft.com/office/powerpoint/2010/main" val="3328970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526553" y="1102195"/>
            <a:ext cx="5266028" cy="646331"/>
          </a:xfrm>
          <a:prstGeom prst="rect">
            <a:avLst/>
          </a:prstGeom>
        </p:spPr>
        <p:txBody>
          <a:bodyPr wrap="square">
            <a:spAutoFit/>
          </a:bodyPr>
          <a:lstStyle/>
          <a:p>
            <a:r>
              <a:rPr lang="en-GB" sz="3600" dirty="0"/>
              <a:t>3. </a:t>
            </a:r>
            <a:r>
              <a:rPr lang="en-GB" sz="3600" dirty="0" err="1"/>
              <a:t>Parameters.hcc</a:t>
            </a:r>
            <a:endParaRPr lang="en-GB" sz="3600" dirty="0"/>
          </a:p>
        </p:txBody>
      </p:sp>
      <p:sp>
        <p:nvSpPr>
          <p:cNvPr id="5" name="Oval 4">
            <a:extLst>
              <a:ext uri="{FF2B5EF4-FFF2-40B4-BE49-F238E27FC236}">
                <a16:creationId xmlns:a16="http://schemas.microsoft.com/office/drawing/2014/main" id="{09DC453E-9690-0A41-8979-2862742BB19E}"/>
              </a:ext>
            </a:extLst>
          </p:cNvPr>
          <p:cNvSpPr/>
          <p:nvPr/>
        </p:nvSpPr>
        <p:spPr>
          <a:xfrm>
            <a:off x="3197280" y="770311"/>
            <a:ext cx="1243012" cy="1194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Folder Search with solid fill">
            <a:extLst>
              <a:ext uri="{FF2B5EF4-FFF2-40B4-BE49-F238E27FC236}">
                <a16:creationId xmlns:a16="http://schemas.microsoft.com/office/drawing/2014/main" id="{3611BB43-E836-9541-9FE4-11DA98DCE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3888" y="923416"/>
            <a:ext cx="914400" cy="914400"/>
          </a:xfrm>
          <a:prstGeom prst="rect">
            <a:avLst/>
          </a:prstGeom>
        </p:spPr>
      </p:pic>
      <p:sp>
        <p:nvSpPr>
          <p:cNvPr id="11" name="TextBox 10">
            <a:extLst>
              <a:ext uri="{FF2B5EF4-FFF2-40B4-BE49-F238E27FC236}">
                <a16:creationId xmlns:a16="http://schemas.microsoft.com/office/drawing/2014/main" id="{6ECFF5F5-135F-454B-AC15-D6214D1661DF}"/>
              </a:ext>
            </a:extLst>
          </p:cNvPr>
          <p:cNvSpPr txBox="1"/>
          <p:nvPr/>
        </p:nvSpPr>
        <p:spPr>
          <a:xfrm>
            <a:off x="510321" y="2338435"/>
            <a:ext cx="4707805" cy="1200329"/>
          </a:xfrm>
          <a:prstGeom prst="rect">
            <a:avLst/>
          </a:prstGeom>
          <a:noFill/>
        </p:spPr>
        <p:txBody>
          <a:bodyPr wrap="square" rtlCol="0">
            <a:spAutoFit/>
          </a:bodyPr>
          <a:lstStyle/>
          <a:p>
            <a:r>
              <a:rPr lang="en-US" dirty="0"/>
              <a:t>Aim:</a:t>
            </a:r>
          </a:p>
          <a:p>
            <a:endParaRPr lang="en-US" dirty="0"/>
          </a:p>
          <a:p>
            <a:r>
              <a:rPr lang="en-US" dirty="0"/>
              <a:t>Numerical value for radial hydride that matches known examples.</a:t>
            </a:r>
          </a:p>
        </p:txBody>
      </p:sp>
      <p:pic>
        <p:nvPicPr>
          <p:cNvPr id="14" name="Picture 13">
            <a:extLst>
              <a:ext uri="{FF2B5EF4-FFF2-40B4-BE49-F238E27FC236}">
                <a16:creationId xmlns:a16="http://schemas.microsoft.com/office/drawing/2014/main" id="{CF518512-7948-9D40-8E21-9590D95CA907}"/>
              </a:ext>
            </a:extLst>
          </p:cNvPr>
          <p:cNvPicPr>
            <a:picLocks noChangeAspect="1"/>
          </p:cNvPicPr>
          <p:nvPr/>
        </p:nvPicPr>
        <p:blipFill>
          <a:blip r:embed="rId5"/>
          <a:stretch>
            <a:fillRect/>
          </a:stretch>
        </p:blipFill>
        <p:spPr>
          <a:xfrm>
            <a:off x="5616806" y="2788928"/>
            <a:ext cx="3085522" cy="1737344"/>
          </a:xfrm>
          <a:prstGeom prst="rect">
            <a:avLst/>
          </a:prstGeom>
        </p:spPr>
      </p:pic>
      <p:pic>
        <p:nvPicPr>
          <p:cNvPr id="15" name="Picture 14" descr="A picture containing background pattern&#10;&#10;Description automatically generated">
            <a:extLst>
              <a:ext uri="{FF2B5EF4-FFF2-40B4-BE49-F238E27FC236}">
                <a16:creationId xmlns:a16="http://schemas.microsoft.com/office/drawing/2014/main" id="{63630D23-F0A2-7C49-87DF-185DBEC9348D}"/>
              </a:ext>
            </a:extLst>
          </p:cNvPr>
          <p:cNvPicPr>
            <a:picLocks noChangeAspect="1"/>
          </p:cNvPicPr>
          <p:nvPr/>
        </p:nvPicPr>
        <p:blipFill>
          <a:blip r:embed="rId6"/>
          <a:stretch>
            <a:fillRect/>
          </a:stretch>
        </p:blipFill>
        <p:spPr>
          <a:xfrm>
            <a:off x="5616806" y="4688594"/>
            <a:ext cx="3085522" cy="1737344"/>
          </a:xfrm>
          <a:prstGeom prst="rect">
            <a:avLst/>
          </a:prstGeom>
        </p:spPr>
      </p:pic>
      <p:sp>
        <p:nvSpPr>
          <p:cNvPr id="16" name="TextBox 15">
            <a:extLst>
              <a:ext uri="{FF2B5EF4-FFF2-40B4-BE49-F238E27FC236}">
                <a16:creationId xmlns:a16="http://schemas.microsoft.com/office/drawing/2014/main" id="{59C84D97-EC42-FF46-A8A4-D05463AF4399}"/>
              </a:ext>
            </a:extLst>
          </p:cNvPr>
          <p:cNvSpPr txBox="1"/>
          <p:nvPr/>
        </p:nvSpPr>
        <p:spPr>
          <a:xfrm>
            <a:off x="6817165" y="2337082"/>
            <a:ext cx="684803" cy="369332"/>
          </a:xfrm>
          <a:prstGeom prst="rect">
            <a:avLst/>
          </a:prstGeom>
          <a:noFill/>
        </p:spPr>
        <p:txBody>
          <a:bodyPr wrap="none" rtlCol="0">
            <a:spAutoFit/>
          </a:bodyPr>
          <a:lstStyle/>
          <a:p>
            <a:r>
              <a:rPr lang="en-US" dirty="0"/>
              <a:t>Input</a:t>
            </a:r>
          </a:p>
        </p:txBody>
      </p:sp>
      <p:sp>
        <p:nvSpPr>
          <p:cNvPr id="17" name="TextBox 16">
            <a:extLst>
              <a:ext uri="{FF2B5EF4-FFF2-40B4-BE49-F238E27FC236}">
                <a16:creationId xmlns:a16="http://schemas.microsoft.com/office/drawing/2014/main" id="{9615052C-ECB0-AE4B-986D-012C5B7D9D15}"/>
              </a:ext>
            </a:extLst>
          </p:cNvPr>
          <p:cNvSpPr txBox="1"/>
          <p:nvPr/>
        </p:nvSpPr>
        <p:spPr>
          <a:xfrm>
            <a:off x="9982466" y="2337082"/>
            <a:ext cx="1331390" cy="369332"/>
          </a:xfrm>
          <a:prstGeom prst="rect">
            <a:avLst/>
          </a:prstGeom>
          <a:noFill/>
        </p:spPr>
        <p:txBody>
          <a:bodyPr wrap="none" rtlCol="0">
            <a:spAutoFit/>
          </a:bodyPr>
          <a:lstStyle/>
          <a:p>
            <a:r>
              <a:rPr lang="en-US" dirty="0"/>
              <a:t>Pass Criteria</a:t>
            </a:r>
          </a:p>
        </p:txBody>
      </p:sp>
      <p:sp>
        <p:nvSpPr>
          <p:cNvPr id="19" name="TextBox 18">
            <a:extLst>
              <a:ext uri="{FF2B5EF4-FFF2-40B4-BE49-F238E27FC236}">
                <a16:creationId xmlns:a16="http://schemas.microsoft.com/office/drawing/2014/main" id="{ADE79B2C-C280-184D-956F-09708C8D15E4}"/>
              </a:ext>
            </a:extLst>
          </p:cNvPr>
          <p:cNvSpPr txBox="1"/>
          <p:nvPr/>
        </p:nvSpPr>
        <p:spPr>
          <a:xfrm>
            <a:off x="10355451" y="3244334"/>
            <a:ext cx="585417" cy="369332"/>
          </a:xfrm>
          <a:prstGeom prst="rect">
            <a:avLst/>
          </a:prstGeom>
          <a:noFill/>
        </p:spPr>
        <p:txBody>
          <a:bodyPr wrap="none" rtlCol="0">
            <a:spAutoFit/>
          </a:bodyPr>
          <a:lstStyle/>
          <a:p>
            <a:r>
              <a:rPr lang="en-US" dirty="0"/>
              <a:t>== 0</a:t>
            </a:r>
          </a:p>
        </p:txBody>
      </p:sp>
      <p:sp>
        <p:nvSpPr>
          <p:cNvPr id="20" name="TextBox 19">
            <a:extLst>
              <a:ext uri="{FF2B5EF4-FFF2-40B4-BE49-F238E27FC236}">
                <a16:creationId xmlns:a16="http://schemas.microsoft.com/office/drawing/2014/main" id="{354F41F0-8EA7-994D-A462-84A24B9BD1A2}"/>
              </a:ext>
            </a:extLst>
          </p:cNvPr>
          <p:cNvSpPr txBox="1"/>
          <p:nvPr/>
        </p:nvSpPr>
        <p:spPr>
          <a:xfrm>
            <a:off x="10355452" y="5187934"/>
            <a:ext cx="585417" cy="369332"/>
          </a:xfrm>
          <a:prstGeom prst="rect">
            <a:avLst/>
          </a:prstGeom>
          <a:noFill/>
        </p:spPr>
        <p:txBody>
          <a:bodyPr wrap="none" rtlCol="0">
            <a:spAutoFit/>
          </a:bodyPr>
          <a:lstStyle/>
          <a:p>
            <a:r>
              <a:rPr lang="en-US" dirty="0"/>
              <a:t>== 1</a:t>
            </a:r>
          </a:p>
        </p:txBody>
      </p:sp>
    </p:spTree>
    <p:extLst>
      <p:ext uri="{BB962C8B-B14F-4D97-AF65-F5344CB8AC3E}">
        <p14:creationId xmlns:p14="http://schemas.microsoft.com/office/powerpoint/2010/main" val="797016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28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1914925" y="1889127"/>
            <a:ext cx="1851212" cy="707886"/>
          </a:xfrm>
          <a:prstGeom prst="rect">
            <a:avLst/>
          </a:prstGeom>
        </p:spPr>
        <p:txBody>
          <a:bodyPr wrap="none">
            <a:spAutoFit/>
          </a:bodyPr>
          <a:lstStyle/>
          <a:p>
            <a:r>
              <a:rPr lang="en-GB" sz="4000" dirty="0"/>
              <a:t>Content</a:t>
            </a:r>
          </a:p>
        </p:txBody>
      </p:sp>
      <p:sp>
        <p:nvSpPr>
          <p:cNvPr id="2" name="TextBox 1"/>
          <p:cNvSpPr txBox="1"/>
          <p:nvPr/>
        </p:nvSpPr>
        <p:spPr>
          <a:xfrm>
            <a:off x="2641600" y="2743200"/>
            <a:ext cx="5324086" cy="3108543"/>
          </a:xfrm>
          <a:prstGeom prst="rect">
            <a:avLst/>
          </a:prstGeom>
          <a:noFill/>
        </p:spPr>
        <p:txBody>
          <a:bodyPr wrap="none" rtlCol="0">
            <a:spAutoFit/>
          </a:bodyPr>
          <a:lstStyle/>
          <a:p>
            <a:pPr marL="285750" indent="-285750">
              <a:buFont typeface="Wingdings" panose="05000000000000000000" pitchFamily="2" charset="2"/>
              <a:buChar char="Ø"/>
            </a:pPr>
            <a:r>
              <a:rPr lang="en-GB" sz="2800" dirty="0"/>
              <a:t> Image processing in Python</a:t>
            </a:r>
          </a:p>
          <a:p>
            <a:pPr marL="285750" indent="-285750">
              <a:buFont typeface="Wingdings" panose="05000000000000000000" pitchFamily="2" charset="2"/>
              <a:buChar char="Ø"/>
            </a:pPr>
            <a:r>
              <a:rPr lang="en-GB" sz="2800" dirty="0"/>
              <a:t> Determining connectivity</a:t>
            </a:r>
          </a:p>
          <a:p>
            <a:pPr marL="285750" indent="-285750">
              <a:buFont typeface="Wingdings" panose="05000000000000000000" pitchFamily="2" charset="2"/>
              <a:buChar char="Ø"/>
            </a:pPr>
            <a:r>
              <a:rPr lang="en-GB" sz="2800" dirty="0"/>
              <a:t> Testing of the code</a:t>
            </a:r>
          </a:p>
          <a:p>
            <a:pPr marL="285750" indent="-285750">
              <a:buFont typeface="Wingdings" panose="05000000000000000000" pitchFamily="2" charset="2"/>
              <a:buChar char="Ø"/>
            </a:pPr>
            <a:r>
              <a:rPr lang="en-GB" sz="2800" dirty="0"/>
              <a:t> Utilisation of git repository</a:t>
            </a:r>
          </a:p>
          <a:p>
            <a:pPr marL="285750" indent="-285750">
              <a:buFont typeface="Wingdings" panose="05000000000000000000" pitchFamily="2" charset="2"/>
              <a:buChar char="Ø"/>
            </a:pPr>
            <a:r>
              <a:rPr lang="en-GB" sz="2800" dirty="0"/>
              <a:t> Creation of functions in the code</a:t>
            </a:r>
          </a:p>
          <a:p>
            <a:pPr marL="285750" indent="-285750">
              <a:buFont typeface="Wingdings" panose="05000000000000000000" pitchFamily="2" charset="2"/>
              <a:buChar char="Ø"/>
            </a:pPr>
            <a:r>
              <a:rPr lang="en-GB" sz="2800" dirty="0"/>
              <a:t> Written report</a:t>
            </a:r>
          </a:p>
          <a:p>
            <a:pPr marL="285750" indent="-285750">
              <a:buFont typeface="Wingdings" panose="05000000000000000000" pitchFamily="2" charset="2"/>
              <a:buChar char="Ø"/>
            </a:pPr>
            <a:endParaRPr lang="en-GB" sz="2800" dirty="0"/>
          </a:p>
        </p:txBody>
      </p:sp>
    </p:spTree>
    <p:extLst>
      <p:ext uri="{BB962C8B-B14F-4D97-AF65-F5344CB8AC3E}">
        <p14:creationId xmlns:p14="http://schemas.microsoft.com/office/powerpoint/2010/main" val="3270321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226489" y="849239"/>
            <a:ext cx="5890780" cy="707886"/>
          </a:xfrm>
          <a:prstGeom prst="rect">
            <a:avLst/>
          </a:prstGeom>
        </p:spPr>
        <p:txBody>
          <a:bodyPr wrap="none">
            <a:spAutoFit/>
          </a:bodyPr>
          <a:lstStyle/>
          <a:p>
            <a:r>
              <a:rPr lang="en-GB" sz="4000" dirty="0"/>
              <a:t>Image processing in Python</a:t>
            </a:r>
          </a:p>
        </p:txBody>
      </p:sp>
    </p:spTree>
    <p:extLst>
      <p:ext uri="{BB962C8B-B14F-4D97-AF65-F5344CB8AC3E}">
        <p14:creationId xmlns:p14="http://schemas.microsoft.com/office/powerpoint/2010/main" val="1026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28089" y="941603"/>
            <a:ext cx="5428409" cy="707886"/>
          </a:xfrm>
          <a:prstGeom prst="rect">
            <a:avLst/>
          </a:prstGeom>
        </p:spPr>
        <p:txBody>
          <a:bodyPr wrap="none">
            <a:spAutoFit/>
          </a:bodyPr>
          <a:lstStyle/>
          <a:p>
            <a:r>
              <a:rPr lang="en-GB" sz="4000" dirty="0"/>
              <a:t>Determining connectivity</a:t>
            </a:r>
          </a:p>
        </p:txBody>
      </p:sp>
    </p:spTree>
    <p:extLst>
      <p:ext uri="{BB962C8B-B14F-4D97-AF65-F5344CB8AC3E}">
        <p14:creationId xmlns:p14="http://schemas.microsoft.com/office/powerpoint/2010/main" val="3701671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512816" y="941603"/>
            <a:ext cx="5747535" cy="707886"/>
          </a:xfrm>
          <a:prstGeom prst="rect">
            <a:avLst/>
          </a:prstGeom>
        </p:spPr>
        <p:txBody>
          <a:bodyPr wrap="none">
            <a:spAutoFit/>
          </a:bodyPr>
          <a:lstStyle/>
          <a:p>
            <a:r>
              <a:rPr lang="en-GB" sz="4000" dirty="0"/>
              <a:t>Utilisation of git repository</a:t>
            </a:r>
          </a:p>
        </p:txBody>
      </p:sp>
    </p:spTree>
    <p:extLst>
      <p:ext uri="{BB962C8B-B14F-4D97-AF65-F5344CB8AC3E}">
        <p14:creationId xmlns:p14="http://schemas.microsoft.com/office/powerpoint/2010/main" val="2219764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sp>
        <p:nvSpPr>
          <p:cNvPr id="21" name="TextBox 20"/>
          <p:cNvSpPr txBox="1"/>
          <p:nvPr/>
        </p:nvSpPr>
        <p:spPr>
          <a:xfrm>
            <a:off x="11477739" y="6234546"/>
            <a:ext cx="301686" cy="369332"/>
          </a:xfrm>
          <a:prstGeom prst="rect">
            <a:avLst/>
          </a:prstGeom>
          <a:noFill/>
        </p:spPr>
        <p:txBody>
          <a:bodyPr wrap="none" rtlCol="0">
            <a:spAutoFit/>
          </a:bodyPr>
          <a:lstStyle/>
          <a:p>
            <a:r>
              <a:rPr lang="en-GB" dirty="0"/>
              <a:t>1</a:t>
            </a:r>
          </a:p>
        </p:txBody>
      </p:sp>
      <p:pic>
        <p:nvPicPr>
          <p:cNvPr id="7" name="Picture 6"/>
          <p:cNvPicPr>
            <a:picLocks noChangeAspect="1"/>
          </p:cNvPicPr>
          <p:nvPr/>
        </p:nvPicPr>
        <p:blipFill rotWithShape="1">
          <a:blip r:embed="rId3"/>
          <a:srcRect t="14224" b="77534"/>
          <a:stretch/>
        </p:blipFill>
        <p:spPr>
          <a:xfrm>
            <a:off x="733450" y="2136402"/>
            <a:ext cx="4885532" cy="314036"/>
          </a:xfrm>
          <a:prstGeom prst="rect">
            <a:avLst/>
          </a:prstGeom>
        </p:spPr>
      </p:pic>
      <p:pic>
        <p:nvPicPr>
          <p:cNvPr id="6" name="Picture 5"/>
          <p:cNvPicPr>
            <a:picLocks noChangeAspect="1"/>
          </p:cNvPicPr>
          <p:nvPr/>
        </p:nvPicPr>
        <p:blipFill>
          <a:blip r:embed="rId4"/>
          <a:stretch>
            <a:fillRect/>
          </a:stretch>
        </p:blipFill>
        <p:spPr>
          <a:xfrm>
            <a:off x="973092" y="2831367"/>
            <a:ext cx="4645890" cy="3288427"/>
          </a:xfrm>
          <a:prstGeom prst="rect">
            <a:avLst/>
          </a:prstGeom>
        </p:spPr>
      </p:pic>
      <p:pic>
        <p:nvPicPr>
          <p:cNvPr id="2" name="Picture 1"/>
          <p:cNvPicPr>
            <a:picLocks noChangeAspect="1"/>
          </p:cNvPicPr>
          <p:nvPr/>
        </p:nvPicPr>
        <p:blipFill>
          <a:blip r:embed="rId5"/>
          <a:stretch>
            <a:fillRect/>
          </a:stretch>
        </p:blipFill>
        <p:spPr>
          <a:xfrm>
            <a:off x="6363566" y="2831367"/>
            <a:ext cx="3889241" cy="2572616"/>
          </a:xfrm>
          <a:prstGeom prst="rect">
            <a:avLst/>
          </a:prstGeom>
        </p:spPr>
      </p:pic>
    </p:spTree>
    <p:extLst>
      <p:ext uri="{BB962C8B-B14F-4D97-AF65-F5344CB8AC3E}">
        <p14:creationId xmlns:p14="http://schemas.microsoft.com/office/powerpoint/2010/main" val="1619012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pic>
        <p:nvPicPr>
          <p:cNvPr id="2" name="Picture 1"/>
          <p:cNvPicPr>
            <a:picLocks noChangeAspect="1"/>
          </p:cNvPicPr>
          <p:nvPr/>
        </p:nvPicPr>
        <p:blipFill rotWithShape="1">
          <a:blip r:embed="rId3"/>
          <a:srcRect l="2128" b="21256"/>
          <a:stretch/>
        </p:blipFill>
        <p:spPr>
          <a:xfrm>
            <a:off x="485453" y="2734586"/>
            <a:ext cx="5399999" cy="1776393"/>
          </a:xfrm>
          <a:prstGeom prst="rect">
            <a:avLst/>
          </a:prstGeom>
        </p:spPr>
      </p:pic>
      <p:pic>
        <p:nvPicPr>
          <p:cNvPr id="3" name="Picture 2"/>
          <p:cNvPicPr>
            <a:picLocks noChangeAspect="1"/>
          </p:cNvPicPr>
          <p:nvPr/>
        </p:nvPicPr>
        <p:blipFill>
          <a:blip r:embed="rId4"/>
          <a:stretch>
            <a:fillRect/>
          </a:stretch>
        </p:blipFill>
        <p:spPr>
          <a:xfrm>
            <a:off x="485453" y="4485148"/>
            <a:ext cx="5400000" cy="1992276"/>
          </a:xfrm>
          <a:prstGeom prst="rect">
            <a:avLst/>
          </a:prstGeom>
        </p:spPr>
      </p:pic>
      <p:pic>
        <p:nvPicPr>
          <p:cNvPr id="9" name="Picture 8"/>
          <p:cNvPicPr>
            <a:picLocks noChangeAspect="1"/>
          </p:cNvPicPr>
          <p:nvPr/>
        </p:nvPicPr>
        <p:blipFill rotWithShape="1">
          <a:blip r:embed="rId5"/>
          <a:srcRect t="21010" b="57175"/>
          <a:stretch/>
        </p:blipFill>
        <p:spPr>
          <a:xfrm>
            <a:off x="903795" y="1801128"/>
            <a:ext cx="4885532" cy="831273"/>
          </a:xfrm>
          <a:prstGeom prst="rect">
            <a:avLst/>
          </a:prstGeom>
        </p:spPr>
      </p:pic>
      <p:pic>
        <p:nvPicPr>
          <p:cNvPr id="4" name="Picture 3"/>
          <p:cNvPicPr>
            <a:picLocks noChangeAspect="1"/>
          </p:cNvPicPr>
          <p:nvPr/>
        </p:nvPicPr>
        <p:blipFill>
          <a:blip r:embed="rId6"/>
          <a:stretch>
            <a:fillRect/>
          </a:stretch>
        </p:blipFill>
        <p:spPr>
          <a:xfrm>
            <a:off x="6410928" y="1801128"/>
            <a:ext cx="3117543" cy="2891270"/>
          </a:xfrm>
          <a:prstGeom prst="rect">
            <a:avLst/>
          </a:prstGeom>
        </p:spPr>
      </p:pic>
      <p:pic>
        <p:nvPicPr>
          <p:cNvPr id="8" name="Picture 7"/>
          <p:cNvPicPr>
            <a:picLocks noChangeAspect="1"/>
          </p:cNvPicPr>
          <p:nvPr/>
        </p:nvPicPr>
        <p:blipFill>
          <a:blip r:embed="rId7"/>
          <a:stretch>
            <a:fillRect/>
          </a:stretch>
        </p:blipFill>
        <p:spPr>
          <a:xfrm>
            <a:off x="6410928" y="4854809"/>
            <a:ext cx="3853881" cy="1749069"/>
          </a:xfrm>
          <a:prstGeom prst="rect">
            <a:avLst/>
          </a:prstGeom>
        </p:spPr>
      </p:pic>
    </p:spTree>
    <p:extLst>
      <p:ext uri="{BB962C8B-B14F-4D97-AF65-F5344CB8AC3E}">
        <p14:creationId xmlns:p14="http://schemas.microsoft.com/office/powerpoint/2010/main" val="367889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sp>
        <p:nvSpPr>
          <p:cNvPr id="21" name="TextBox 20"/>
          <p:cNvSpPr txBox="1"/>
          <p:nvPr/>
        </p:nvSpPr>
        <p:spPr>
          <a:xfrm>
            <a:off x="11477739" y="6234546"/>
            <a:ext cx="301686" cy="369332"/>
          </a:xfrm>
          <a:prstGeom prst="rect">
            <a:avLst/>
          </a:prstGeom>
          <a:noFill/>
        </p:spPr>
        <p:txBody>
          <a:bodyPr wrap="none" rtlCol="0">
            <a:spAutoFit/>
          </a:bodyPr>
          <a:lstStyle/>
          <a:p>
            <a:r>
              <a:rPr lang="en-GB" dirty="0"/>
              <a:t>1</a:t>
            </a:r>
          </a:p>
        </p:txBody>
      </p:sp>
      <p:pic>
        <p:nvPicPr>
          <p:cNvPr id="9" name="Picture 8"/>
          <p:cNvPicPr>
            <a:picLocks noChangeAspect="1"/>
          </p:cNvPicPr>
          <p:nvPr/>
        </p:nvPicPr>
        <p:blipFill rotWithShape="1">
          <a:blip r:embed="rId3"/>
          <a:srcRect t="42340" b="41663"/>
          <a:stretch/>
        </p:blipFill>
        <p:spPr>
          <a:xfrm>
            <a:off x="557960" y="1921164"/>
            <a:ext cx="4885532" cy="609599"/>
          </a:xfrm>
          <a:prstGeom prst="rect">
            <a:avLst/>
          </a:prstGeom>
        </p:spPr>
      </p:pic>
      <p:pic>
        <p:nvPicPr>
          <p:cNvPr id="6" name="Picture 5"/>
          <p:cNvPicPr>
            <a:picLocks noChangeAspect="1"/>
          </p:cNvPicPr>
          <p:nvPr/>
        </p:nvPicPr>
        <p:blipFill>
          <a:blip r:embed="rId4"/>
          <a:stretch>
            <a:fillRect/>
          </a:stretch>
        </p:blipFill>
        <p:spPr>
          <a:xfrm>
            <a:off x="557961" y="2703187"/>
            <a:ext cx="4885532" cy="2779768"/>
          </a:xfrm>
          <a:prstGeom prst="rect">
            <a:avLst/>
          </a:prstGeom>
        </p:spPr>
      </p:pic>
      <p:pic>
        <p:nvPicPr>
          <p:cNvPr id="11" name="Picture 10"/>
          <p:cNvPicPr>
            <a:picLocks noChangeAspect="1"/>
          </p:cNvPicPr>
          <p:nvPr/>
        </p:nvPicPr>
        <p:blipFill>
          <a:blip r:embed="rId5"/>
          <a:stretch>
            <a:fillRect/>
          </a:stretch>
        </p:blipFill>
        <p:spPr>
          <a:xfrm>
            <a:off x="6891161" y="2022765"/>
            <a:ext cx="3205466" cy="2451532"/>
          </a:xfrm>
          <a:prstGeom prst="rect">
            <a:avLst/>
          </a:prstGeom>
        </p:spPr>
      </p:pic>
      <p:pic>
        <p:nvPicPr>
          <p:cNvPr id="7" name="Picture 6"/>
          <p:cNvPicPr>
            <a:picLocks noChangeAspect="1"/>
          </p:cNvPicPr>
          <p:nvPr/>
        </p:nvPicPr>
        <p:blipFill>
          <a:blip r:embed="rId6"/>
          <a:stretch>
            <a:fillRect/>
          </a:stretch>
        </p:blipFill>
        <p:spPr>
          <a:xfrm>
            <a:off x="6891161" y="4719782"/>
            <a:ext cx="3398193" cy="1982279"/>
          </a:xfrm>
          <a:prstGeom prst="rect">
            <a:avLst/>
          </a:prstGeom>
        </p:spPr>
      </p:pic>
      <p:pic>
        <p:nvPicPr>
          <p:cNvPr id="12" name="Picture 11"/>
          <p:cNvPicPr>
            <a:picLocks noChangeAspect="1"/>
          </p:cNvPicPr>
          <p:nvPr/>
        </p:nvPicPr>
        <p:blipFill>
          <a:blip r:embed="rId7"/>
          <a:stretch>
            <a:fillRect/>
          </a:stretch>
        </p:blipFill>
        <p:spPr>
          <a:xfrm>
            <a:off x="2523722" y="4719782"/>
            <a:ext cx="3987656" cy="1781650"/>
          </a:xfrm>
          <a:prstGeom prst="rect">
            <a:avLst/>
          </a:prstGeom>
        </p:spPr>
      </p:pic>
    </p:spTree>
    <p:extLst>
      <p:ext uri="{BB962C8B-B14F-4D97-AF65-F5344CB8AC3E}">
        <p14:creationId xmlns:p14="http://schemas.microsoft.com/office/powerpoint/2010/main" val="2833894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pic>
        <p:nvPicPr>
          <p:cNvPr id="9" name="Picture 8"/>
          <p:cNvPicPr>
            <a:picLocks noChangeAspect="1"/>
          </p:cNvPicPr>
          <p:nvPr/>
        </p:nvPicPr>
        <p:blipFill rotWithShape="1">
          <a:blip r:embed="rId3"/>
          <a:srcRect t="59306" b="21061"/>
          <a:stretch/>
        </p:blipFill>
        <p:spPr>
          <a:xfrm>
            <a:off x="557960" y="1908172"/>
            <a:ext cx="4885532" cy="748146"/>
          </a:xfrm>
          <a:prstGeom prst="rect">
            <a:avLst/>
          </a:prstGeom>
        </p:spPr>
      </p:pic>
      <p:pic>
        <p:nvPicPr>
          <p:cNvPr id="3" name="Picture 2"/>
          <p:cNvPicPr>
            <a:picLocks noChangeAspect="1"/>
          </p:cNvPicPr>
          <p:nvPr/>
        </p:nvPicPr>
        <p:blipFill>
          <a:blip r:embed="rId4"/>
          <a:stretch>
            <a:fillRect/>
          </a:stretch>
        </p:blipFill>
        <p:spPr>
          <a:xfrm>
            <a:off x="245260" y="2778608"/>
            <a:ext cx="4715681" cy="2732853"/>
          </a:xfrm>
          <a:prstGeom prst="rect">
            <a:avLst/>
          </a:prstGeom>
        </p:spPr>
      </p:pic>
      <p:pic>
        <p:nvPicPr>
          <p:cNvPr id="4" name="Picture 3"/>
          <p:cNvPicPr>
            <a:picLocks noChangeAspect="1"/>
          </p:cNvPicPr>
          <p:nvPr/>
        </p:nvPicPr>
        <p:blipFill>
          <a:blip r:embed="rId5"/>
          <a:stretch>
            <a:fillRect/>
          </a:stretch>
        </p:blipFill>
        <p:spPr>
          <a:xfrm>
            <a:off x="2086375" y="4502851"/>
            <a:ext cx="5038442" cy="2017219"/>
          </a:xfrm>
          <a:prstGeom prst="rect">
            <a:avLst/>
          </a:prstGeom>
        </p:spPr>
      </p:pic>
      <p:pic>
        <p:nvPicPr>
          <p:cNvPr id="5" name="Picture 4"/>
          <p:cNvPicPr>
            <a:picLocks noChangeAspect="1"/>
          </p:cNvPicPr>
          <p:nvPr/>
        </p:nvPicPr>
        <p:blipFill>
          <a:blip r:embed="rId6"/>
          <a:stretch>
            <a:fillRect/>
          </a:stretch>
        </p:blipFill>
        <p:spPr>
          <a:xfrm>
            <a:off x="6314064" y="2106562"/>
            <a:ext cx="4991245" cy="2195249"/>
          </a:xfrm>
          <a:prstGeom prst="rect">
            <a:avLst/>
          </a:prstGeom>
        </p:spPr>
      </p:pic>
      <p:pic>
        <p:nvPicPr>
          <p:cNvPr id="7" name="Picture 6"/>
          <p:cNvPicPr>
            <a:picLocks noChangeAspect="1"/>
          </p:cNvPicPr>
          <p:nvPr/>
        </p:nvPicPr>
        <p:blipFill>
          <a:blip r:embed="rId7"/>
          <a:stretch>
            <a:fillRect/>
          </a:stretch>
        </p:blipFill>
        <p:spPr>
          <a:xfrm>
            <a:off x="7624711" y="4586659"/>
            <a:ext cx="3764973" cy="1912710"/>
          </a:xfrm>
          <a:prstGeom prst="rect">
            <a:avLst/>
          </a:prstGeom>
        </p:spPr>
      </p:pic>
      <p:sp>
        <p:nvSpPr>
          <p:cNvPr id="8" name="Bent-Up Arrow 7"/>
          <p:cNvSpPr/>
          <p:nvPr/>
        </p:nvSpPr>
        <p:spPr>
          <a:xfrm rot="5400000">
            <a:off x="7011113" y="4414983"/>
            <a:ext cx="504500" cy="4987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rotWithShape="1">
          <a:blip r:embed="rId8"/>
          <a:srcRect b="89828"/>
          <a:stretch/>
        </p:blipFill>
        <p:spPr>
          <a:xfrm>
            <a:off x="7124817" y="1802031"/>
            <a:ext cx="3205466" cy="249380"/>
          </a:xfrm>
          <a:prstGeom prst="rect">
            <a:avLst/>
          </a:prstGeom>
        </p:spPr>
      </p:pic>
    </p:spTree>
    <p:extLst>
      <p:ext uri="{BB962C8B-B14F-4D97-AF65-F5344CB8AC3E}">
        <p14:creationId xmlns:p14="http://schemas.microsoft.com/office/powerpoint/2010/main" val="1126957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346561" y="941603"/>
            <a:ext cx="5641544" cy="584775"/>
          </a:xfrm>
          <a:prstGeom prst="rect">
            <a:avLst/>
          </a:prstGeom>
        </p:spPr>
        <p:txBody>
          <a:bodyPr wrap="none">
            <a:spAutoFit/>
          </a:bodyPr>
          <a:lstStyle/>
          <a:p>
            <a:r>
              <a:rPr lang="en-GB" sz="3200" dirty="0"/>
              <a:t>Creation of functions in the code</a:t>
            </a:r>
          </a:p>
        </p:txBody>
      </p:sp>
      <p:pic>
        <p:nvPicPr>
          <p:cNvPr id="3" name="Picture 2"/>
          <p:cNvPicPr>
            <a:picLocks noChangeAspect="1"/>
          </p:cNvPicPr>
          <p:nvPr/>
        </p:nvPicPr>
        <p:blipFill>
          <a:blip r:embed="rId3"/>
          <a:stretch>
            <a:fillRect/>
          </a:stretch>
        </p:blipFill>
        <p:spPr>
          <a:xfrm>
            <a:off x="848979" y="2244936"/>
            <a:ext cx="4299149" cy="4358942"/>
          </a:xfrm>
          <a:prstGeom prst="rect">
            <a:avLst/>
          </a:prstGeom>
        </p:spPr>
      </p:pic>
      <p:pic>
        <p:nvPicPr>
          <p:cNvPr id="8" name="Picture 7"/>
          <p:cNvPicPr>
            <a:picLocks noChangeAspect="1"/>
          </p:cNvPicPr>
          <p:nvPr/>
        </p:nvPicPr>
        <p:blipFill>
          <a:blip r:embed="rId4"/>
          <a:stretch>
            <a:fillRect/>
          </a:stretch>
        </p:blipFill>
        <p:spPr>
          <a:xfrm>
            <a:off x="848979" y="1897462"/>
            <a:ext cx="4299149" cy="347474"/>
          </a:xfrm>
          <a:prstGeom prst="rect">
            <a:avLst/>
          </a:prstGeom>
        </p:spPr>
      </p:pic>
      <p:grpSp>
        <p:nvGrpSpPr>
          <p:cNvPr id="15" name="Group 14"/>
          <p:cNvGrpSpPr/>
          <p:nvPr/>
        </p:nvGrpSpPr>
        <p:grpSpPr>
          <a:xfrm>
            <a:off x="5409646" y="1897798"/>
            <a:ext cx="5568233" cy="4336748"/>
            <a:chOff x="5409646" y="1897798"/>
            <a:chExt cx="5568233" cy="4336748"/>
          </a:xfrm>
        </p:grpSpPr>
        <p:pic>
          <p:nvPicPr>
            <p:cNvPr id="7" name="Picture 6"/>
            <p:cNvPicPr>
              <a:picLocks noChangeAspect="1"/>
            </p:cNvPicPr>
            <p:nvPr/>
          </p:nvPicPr>
          <p:blipFill>
            <a:blip r:embed="rId5"/>
            <a:stretch>
              <a:fillRect/>
            </a:stretch>
          </p:blipFill>
          <p:spPr>
            <a:xfrm>
              <a:off x="5750997" y="2424123"/>
              <a:ext cx="4885532" cy="3810423"/>
            </a:xfrm>
            <a:prstGeom prst="rect">
              <a:avLst/>
            </a:prstGeom>
          </p:spPr>
        </p:pic>
        <p:sp>
          <p:nvSpPr>
            <p:cNvPr id="14" name="Rectangle 13"/>
            <p:cNvSpPr/>
            <p:nvPr/>
          </p:nvSpPr>
          <p:spPr>
            <a:xfrm>
              <a:off x="5409646" y="1897798"/>
              <a:ext cx="5568233"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Structure of the demo notebook</a:t>
              </a:r>
            </a:p>
          </p:txBody>
        </p:sp>
      </p:grpSp>
      <p:cxnSp>
        <p:nvCxnSpPr>
          <p:cNvPr id="11" name="Straight Arrow Connector 10"/>
          <p:cNvCxnSpPr/>
          <p:nvPr/>
        </p:nvCxnSpPr>
        <p:spPr>
          <a:xfrm flipH="1">
            <a:off x="3713018" y="2844800"/>
            <a:ext cx="2133710" cy="2189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904496"/>
      </p:ext>
    </p:extLst>
  </p:cSld>
  <p:clrMapOvr>
    <a:masterClrMapping/>
  </p:clrMapOvr>
</p:sld>
</file>

<file path=ppt/theme/theme1.xml><?xml version="1.0" encoding="utf-8"?>
<a:theme xmlns:a="http://schemas.openxmlformats.org/drawingml/2006/main" name="Office Theme">
  <a:themeElements>
    <a:clrScheme name="AMSCDT Website Colours 1">
      <a:dk1>
        <a:srgbClr val="000000"/>
      </a:dk1>
      <a:lt1>
        <a:srgbClr val="FFFFFF"/>
      </a:lt1>
      <a:dk2>
        <a:srgbClr val="44546A"/>
      </a:dk2>
      <a:lt2>
        <a:srgbClr val="E7E6E6"/>
      </a:lt2>
      <a:accent1>
        <a:srgbClr val="9CDCD5"/>
      </a:accent1>
      <a:accent2>
        <a:srgbClr val="179E96"/>
      </a:accent2>
      <a:accent3>
        <a:srgbClr val="FEF6F3"/>
      </a:accent3>
      <a:accent4>
        <a:srgbClr val="FF6500"/>
      </a:accent4>
      <a:accent5>
        <a:srgbClr val="B2B2C3"/>
      </a:accent5>
      <a:accent6>
        <a:srgbClr val="6666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7" id="{D09C1806-EDB4-1144-A328-3FE0F4EEF32B}" vid="{B65BDA9D-965C-DF4A-8F94-3E2408141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AMSCDT3 Presentation Template - Widescreen</Template>
  <TotalTime>7106</TotalTime>
  <Words>1738</Words>
  <Application>Microsoft Macintosh PowerPoint</Application>
  <PresentationFormat>Widescreen</PresentationFormat>
  <Paragraphs>117</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CMR9</vt:lpstr>
      <vt:lpstr>Monotype Corsiva</vt:lpstr>
      <vt:lpstr>Wingdings</vt:lpstr>
      <vt:lpstr>Office Theme</vt:lpstr>
      <vt:lpstr>Analysis of the connectivity of hydrides within the microstructure of Zr alloys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brown</dc:creator>
  <cp:lastModifiedBy>wunmi olukoya</cp:lastModifiedBy>
  <cp:revision>237</cp:revision>
  <dcterms:created xsi:type="dcterms:W3CDTF">2019-10-11T12:26:54Z</dcterms:created>
  <dcterms:modified xsi:type="dcterms:W3CDTF">2021-06-03T12:47:50Z</dcterms:modified>
</cp:coreProperties>
</file>